
<file path=[Content_Types].xml><?xml version="1.0" encoding="utf-8"?>
<Types xmlns="http://schemas.openxmlformats.org/package/2006/content-types">
  <Default Extension="bin" ContentType="application/vnd.openxmlformats-officedocument.presentationml.printerSettings"/>
  <Default Extension="jpeg" ContentType="image/jpe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7"/>
    <p:sldId id="257" r:id="rId8"/>
    <p:sldId id="258" r:id="rId9"/>
    <p:sldId id="259" r:id="rId10"/>
    <p:sldId id="260" r:id="rId11"/>
    <p:sldId id="261" r:id="rId12"/>
    <p:sldId id="262" r:id="rId13"/>
    <p:sldId id="263" r:id="rId14"/>
    <p:sldId id="264" r:id="rId15"/>
    <p:sldId id="265" r:id="rId16"/>
    <p:sldId id="266" r:id="rId17"/>
    <p:sldId id="267" r:id="rId18"/>
    <p:sldId id="268" r:id="rId19"/>
    <p:sldId id="269" r:id="rId20"/>
    <p:sldId id="270" r:id="rId21"/>
    <p:sldId id="271" r:id="rId22"/>
    <p:sldId id="272" r:id="rId23"/>
    <p:sldId id="273" r:id="rId24"/>
    <p:sldId id="274" r:id="rId25"/>
    <p:sldId id="275" r:id="rId26"/>
    <p:sldId id="276" r:id="rId27"/>
  </p:sldIdLst>
  <p:sldSz cx="12191695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printerSettings" Target="printerSettings/printerSettings1.bin"/><Relationship Id="rId3" Type="http://schemas.openxmlformats.org/officeDocument/2006/relationships/presProps" Target="presProps.xml"/><Relationship Id="rId4" Type="http://schemas.openxmlformats.org/officeDocument/2006/relationships/viewProps" Target="viewProps.xml"/><Relationship Id="rId5" Type="http://schemas.openxmlformats.org/officeDocument/2006/relationships/theme" Target="theme/theme1.xml"/><Relationship Id="rId6" Type="http://schemas.openxmlformats.org/officeDocument/2006/relationships/tableStyles" Target="tableStyles.xml"/><Relationship Id="rId7" Type="http://schemas.openxmlformats.org/officeDocument/2006/relationships/slide" Target="slides/slide1.xml"/><Relationship Id="rId8" Type="http://schemas.openxmlformats.org/officeDocument/2006/relationships/slide" Target="slides/slide2.xml"/><Relationship Id="rId9" Type="http://schemas.openxmlformats.org/officeDocument/2006/relationships/slide" Target="slides/slide3.xml"/><Relationship Id="rId10" Type="http://schemas.openxmlformats.org/officeDocument/2006/relationships/slide" Target="slides/slide4.xml"/><Relationship Id="rId11" Type="http://schemas.openxmlformats.org/officeDocument/2006/relationships/slide" Target="slides/slide5.xml"/><Relationship Id="rId12" Type="http://schemas.openxmlformats.org/officeDocument/2006/relationships/slide" Target="slides/slide6.xml"/><Relationship Id="rId13" Type="http://schemas.openxmlformats.org/officeDocument/2006/relationships/slide" Target="slides/slide7.xml"/><Relationship Id="rId14" Type="http://schemas.openxmlformats.org/officeDocument/2006/relationships/slide" Target="slides/slide8.xml"/><Relationship Id="rId15" Type="http://schemas.openxmlformats.org/officeDocument/2006/relationships/slide" Target="slides/slide9.xml"/><Relationship Id="rId16" Type="http://schemas.openxmlformats.org/officeDocument/2006/relationships/slide" Target="slides/slide10.xml"/><Relationship Id="rId17" Type="http://schemas.openxmlformats.org/officeDocument/2006/relationships/slide" Target="slides/slide11.xml"/><Relationship Id="rId18" Type="http://schemas.openxmlformats.org/officeDocument/2006/relationships/slide" Target="slides/slide12.xml"/><Relationship Id="rId19" Type="http://schemas.openxmlformats.org/officeDocument/2006/relationships/slide" Target="slides/slide13.xml"/><Relationship Id="rId20" Type="http://schemas.openxmlformats.org/officeDocument/2006/relationships/slide" Target="slides/slide14.xml"/><Relationship Id="rId21" Type="http://schemas.openxmlformats.org/officeDocument/2006/relationships/slide" Target="slides/slide15.xml"/><Relationship Id="rId22" Type="http://schemas.openxmlformats.org/officeDocument/2006/relationships/slide" Target="slides/slide16.xml"/><Relationship Id="rId23" Type="http://schemas.openxmlformats.org/officeDocument/2006/relationships/slide" Target="slides/slide17.xml"/><Relationship Id="rId24" Type="http://schemas.openxmlformats.org/officeDocument/2006/relationships/slide" Target="slides/slide18.xml"/><Relationship Id="rId25" Type="http://schemas.openxmlformats.org/officeDocument/2006/relationships/slide" Target="slides/slide19.xml"/><Relationship Id="rId26" Type="http://schemas.openxmlformats.org/officeDocument/2006/relationships/slide" Target="slides/slide20.xml"/><Relationship Id="rId27" Type="http://schemas.openxmlformats.org/officeDocument/2006/relationships/slide" Target="slides/slide21.xml"/></Relationship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hyperlink" Target="https://app.intellcre.com/register" TargetMode="External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hyperlink" Target="https://app.intellcre.com/register" TargetMode="External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hyperlink" Target="https://app.intellcre.com/register" TargetMode="External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hyperlink" Target="https://app.intellcre.com/register" TargetMode="External"/></Relationships>
</file>

<file path=ppt/slides/_rels/slide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hyperlink" Target="https://app.intellcre.com/register" TargetMode="External"/></Relationships>
</file>

<file path=ppt/slides/_rels/slide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hyperlink" Target="https://app.intellcre.com/register" TargetMode="External"/></Relationships>
</file>

<file path=ppt/slides/_rels/slide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hyperlink" Target="https://app.intellcre.com/register" TargetMode="External"/></Relationships>
</file>

<file path=ppt/slides/_rels/slide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hyperlink" Target="https://app.intellcre.com/register" TargetMode="External"/></Relationships>
</file>

<file path=ppt/slides/_rels/slide10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hyperlink" Target="https://app.intellcre.com/register" TargetMode="External"/></Relationships>
</file>

<file path=ppt/slides/_rels/slide1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hyperlink" Target="https://app.intellcre.com/register" TargetMode="External"/></Relationships>
</file>

<file path=ppt/slides/_rels/slide1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hyperlink" Target="https://app.intellcre.com/register" TargetMode="External"/></Relationships>
</file>

<file path=ppt/slides/_rels/slide1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hyperlink" Target="https://app.intellcre.com/register" TargetMode="External"/></Relationships>
</file>

<file path=ppt/slides/_rels/slide1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hyperlink" Target="https://app.intellcre.com/register" TargetMode="External"/></Relationships>
</file>

<file path=ppt/slides/_rels/slide1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hyperlink" Target="https://app.intellcre.com/register" TargetMode="External"/></Relationships>
</file>

<file path=ppt/slides/_rels/slide1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hyperlink" Target="https://app.intellcre.com/register" TargetMode="External"/></Relationships>
</file>

<file path=ppt/slides/_rels/slide1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hyperlink" Target="https://app.intellcre.com/register" TargetMode="External"/></Relationships>
</file>

<file path=ppt/slides/_rels/slide1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hyperlink" Target="https://app.intellcre.com/register" TargetMode="External"/></Relationships>
</file>

<file path=ppt/slides/_rels/slide1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hyperlink" Target="https://app.intellcre.com/register" TargetMode="External"/></Relationships>
</file>

<file path=ppt/slides/_rels/slide20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hyperlink" Target="https://app.intellcre.com/register" TargetMode="External"/></Relationships>
</file>

<file path=ppt/slides/_rels/slide2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0F2A4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Rectangle 2"/>
          <p:cNvSpPr/>
          <p:nvPr/>
        </p:nvSpPr>
        <p:spPr>
          <a:xfrm>
            <a:off x="0" y="0"/>
            <a:ext cx="320040" cy="6858000"/>
          </a:xfrm>
          <a:prstGeom prst="rect">
            <a:avLst/>
          </a:prstGeom>
          <a:solidFill>
            <a:srgbClr val="2F6F8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Rectangle 3"/>
          <p:cNvSpPr/>
          <p:nvPr/>
        </p:nvSpPr>
        <p:spPr>
          <a:xfrm>
            <a:off x="914400" y="548640"/>
            <a:ext cx="2377440" cy="822960"/>
          </a:xfrm>
          <a:prstGeom prst="rect">
            <a:avLst/>
          </a:prstGeom>
          <a:solidFill>
            <a:srgbClr val="F3F4F6"/>
          </a:solidFill>
          <a:ln w="9525">
            <a:solidFill>
              <a:srgbClr val="D1D5DB"/>
            </a:solidFill>
            <a:prstDash val="dash"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" name="TextBox 4"/>
          <p:cNvSpPr txBox="1"/>
          <p:nvPr/>
        </p:nvSpPr>
        <p:spPr>
          <a:xfrm>
            <a:off x="914400" y="548640"/>
            <a:ext cx="2377440" cy="822960"/>
          </a:xfrm>
          <a:prstGeom prst="rect">
            <a:avLst/>
          </a:prstGeom>
          <a:noFill/>
        </p:spPr>
        <p:txBody>
          <a:bodyPr wrap="square" anchor="ctr" lIns="36576" rIns="36576" tIns="18288" bIns="18288">
            <a:spAutoFit/>
          </a:bodyPr>
          <a:lstStyle/>
          <a:p>
            <a:pPr algn="ctr">
              <a:lnSpc>
                <a:spcPct val="110000"/>
              </a:lnSpc>
              <a:spcAft>
                <a:spcPts val="0"/>
              </a:spcAft>
            </a:pPr>
            <a:r>
              <a:rPr sz="1200" b="0" i="0">
                <a:solidFill>
                  <a:srgbClr val="B45309"/>
                </a:solidFill>
                <a:latin typeface="Arial"/>
              </a:rPr>
              <a:t>[Brokerage logo]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914400" y="2103120"/>
            <a:ext cx="9144000" cy="365760"/>
          </a:xfrm>
          <a:prstGeom prst="rect">
            <a:avLst/>
          </a:prstGeom>
          <a:noFill/>
        </p:spPr>
        <p:txBody>
          <a:bodyPr wrap="square" anchor="t" lIns="36576" rIns="36576" tIns="18288" bIns="18288">
            <a:spAutoFit/>
          </a:bodyPr>
          <a:lstStyle/>
          <a:p>
            <a:pPr algn="l">
              <a:lnSpc>
                <a:spcPct val="110000"/>
              </a:lnSpc>
              <a:spcAft>
                <a:spcPts val="0"/>
              </a:spcAft>
            </a:pPr>
            <a:r>
              <a:rPr sz="1400" b="1" i="0">
                <a:solidFill>
                  <a:srgbClr val="B45309"/>
                </a:solidFill>
                <a:latin typeface="Arial"/>
              </a:rPr>
              <a:t>[Document title: SELF-STORAGE OFFERING MEMORANDUM]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914400" y="2514600"/>
            <a:ext cx="10058400" cy="365760"/>
          </a:xfrm>
          <a:prstGeom prst="rect">
            <a:avLst/>
          </a:prstGeom>
          <a:noFill/>
        </p:spPr>
        <p:txBody>
          <a:bodyPr wrap="square" anchor="t" lIns="36576" rIns="36576" tIns="18288" bIns="18288">
            <a:spAutoFit/>
          </a:bodyPr>
          <a:lstStyle/>
          <a:p>
            <a:pPr algn="l">
              <a:lnSpc>
                <a:spcPct val="110000"/>
              </a:lnSpc>
              <a:spcAft>
                <a:spcPts val="0"/>
              </a:spcAft>
            </a:pPr>
            <a:r>
              <a:rPr sz="1600" b="0" i="0">
                <a:solidFill>
                  <a:srgbClr val="B45309"/>
                </a:solidFill>
                <a:latin typeface="Arial"/>
              </a:rPr>
              <a:t>[Highlight line, optional]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914400" y="2926080"/>
            <a:ext cx="10058400" cy="1097280"/>
          </a:xfrm>
          <a:prstGeom prst="rect">
            <a:avLst/>
          </a:prstGeom>
          <a:noFill/>
        </p:spPr>
        <p:txBody>
          <a:bodyPr wrap="square" anchor="t" lIns="36576" rIns="36576" tIns="18288" bIns="18288">
            <a:spAutoFit/>
          </a:bodyPr>
          <a:lstStyle/>
          <a:p>
            <a:pPr algn="l">
              <a:lnSpc>
                <a:spcPct val="110000"/>
              </a:lnSpc>
              <a:spcAft>
                <a:spcPts val="0"/>
              </a:spcAft>
            </a:pPr>
            <a:r>
              <a:rPr sz="4800" b="0" i="0">
                <a:solidFill>
                  <a:srgbClr val="B45309"/>
                </a:solidFill>
                <a:latin typeface="Georgia"/>
              </a:rPr>
              <a:t>[Property Name]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914400" y="4023360"/>
            <a:ext cx="10058400" cy="457200"/>
          </a:xfrm>
          <a:prstGeom prst="rect">
            <a:avLst/>
          </a:prstGeom>
          <a:noFill/>
        </p:spPr>
        <p:txBody>
          <a:bodyPr wrap="square" anchor="t" lIns="36576" rIns="36576" tIns="18288" bIns="18288">
            <a:spAutoFit/>
          </a:bodyPr>
          <a:lstStyle/>
          <a:p>
            <a:pPr algn="l">
              <a:lnSpc>
                <a:spcPct val="110000"/>
              </a:lnSpc>
              <a:spcAft>
                <a:spcPts val="0"/>
              </a:spcAft>
            </a:pPr>
            <a:r>
              <a:rPr sz="2000" b="0" i="0">
                <a:solidFill>
                  <a:srgbClr val="B45309"/>
                </a:solidFill>
                <a:latin typeface="Arial"/>
              </a:rPr>
              <a:t>[Street Address, City, State ZIP]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914400" y="4526280"/>
            <a:ext cx="10058400" cy="365760"/>
          </a:xfrm>
          <a:prstGeom prst="rect">
            <a:avLst/>
          </a:prstGeom>
          <a:noFill/>
        </p:spPr>
        <p:txBody>
          <a:bodyPr wrap="square" anchor="t" lIns="36576" rIns="36576" tIns="18288" bIns="18288">
            <a:spAutoFit/>
          </a:bodyPr>
          <a:lstStyle/>
          <a:p>
            <a:pPr algn="l">
              <a:lnSpc>
                <a:spcPct val="110000"/>
              </a:lnSpc>
              <a:spcAft>
                <a:spcPts val="0"/>
              </a:spcAft>
            </a:pPr>
            <a:r>
              <a:rPr sz="1400" b="0" i="0">
                <a:solidFill>
                  <a:srgbClr val="B45309"/>
                </a:solidFill>
                <a:latin typeface="Arial"/>
              </a:rPr>
              <a:t>[Additional line, optional]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914400" y="5760720"/>
            <a:ext cx="10058400" cy="457200"/>
          </a:xfrm>
          <a:prstGeom prst="rect">
            <a:avLst/>
          </a:prstGeom>
          <a:noFill/>
        </p:spPr>
        <p:txBody>
          <a:bodyPr wrap="square" anchor="t" lIns="36576" rIns="36576" tIns="18288" bIns="18288">
            <a:spAutoFit/>
          </a:bodyPr>
          <a:lstStyle/>
          <a:p>
            <a:pPr algn="l">
              <a:lnSpc>
                <a:spcPct val="110000"/>
              </a:lnSpc>
              <a:spcAft>
                <a:spcPts val="0"/>
              </a:spcAft>
            </a:pPr>
            <a:r>
              <a:rPr sz="1000" b="0" i="1">
                <a:solidFill>
                  <a:srgbClr val="BFD7E5"/>
                </a:solidFill>
                <a:latin typeface="Arial"/>
              </a:rPr>
              <a:t>WHAT GOES HERE:  Replace the logo box, the title lines, the property name and address (from the Cover Page settings). Leave a line blank to hide it.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128016"/>
          </a:xfrm>
          <a:prstGeom prst="rect">
            <a:avLst/>
          </a:prstGeom>
          <a:solidFill>
            <a:srgbClr val="0F2A4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640080" y="457200"/>
            <a:ext cx="10058400" cy="731520"/>
          </a:xfrm>
          <a:prstGeom prst="rect">
            <a:avLst/>
          </a:prstGeom>
          <a:noFill/>
        </p:spPr>
        <p:txBody>
          <a:bodyPr wrap="square" anchor="t" lIns="36576" rIns="36576" tIns="18288" bIns="18288">
            <a:spAutoFit/>
          </a:bodyPr>
          <a:lstStyle/>
          <a:p>
            <a:pPr algn="l">
              <a:lnSpc>
                <a:spcPct val="110000"/>
              </a:lnSpc>
              <a:spcAft>
                <a:spcPts val="0"/>
              </a:spcAft>
            </a:pPr>
            <a:r>
              <a:rPr sz="3200" b="0" i="0">
                <a:solidFill>
                  <a:srgbClr val="0F2A43"/>
                </a:solidFill>
                <a:latin typeface="Georgia"/>
              </a:rPr>
              <a:t>How to use this template</a:t>
            </a:r>
          </a:p>
        </p:txBody>
      </p:sp>
      <p:sp>
        <p:nvSpPr>
          <p:cNvPr id="4" name="Rectangle 3"/>
          <p:cNvSpPr/>
          <p:nvPr/>
        </p:nvSpPr>
        <p:spPr>
          <a:xfrm>
            <a:off x="640080" y="1280160"/>
            <a:ext cx="822960" cy="45720"/>
          </a:xfrm>
          <a:prstGeom prst="rect">
            <a:avLst/>
          </a:prstGeom>
          <a:solidFill>
            <a:srgbClr val="2F6F8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" name="TextBox 4"/>
          <p:cNvSpPr txBox="1"/>
          <p:nvPr/>
        </p:nvSpPr>
        <p:spPr>
          <a:xfrm>
            <a:off x="640080" y="1645920"/>
            <a:ext cx="6766560" cy="4023360"/>
          </a:xfrm>
          <a:prstGeom prst="rect">
            <a:avLst/>
          </a:prstGeom>
          <a:noFill/>
        </p:spPr>
        <p:txBody>
          <a:bodyPr wrap="square" lIns="36576" rIns="36576">
            <a:spAutoFit/>
          </a:bodyPr>
          <a:lstStyle/>
          <a:p>
            <a:pPr marL="201168" indent="-201168">
              <a:lnSpc>
                <a:spcPct val="110000"/>
              </a:lnSpc>
              <a:spcAft>
                <a:spcPts val="1000"/>
              </a:spcAft>
              <a:buChar char="•"/>
            </a:pPr>
            <a:r>
              <a:rPr sz="1500" b="0" i="0">
                <a:solidFill>
                  <a:srgbClr val="1F2937"/>
                </a:solidFill>
                <a:latin typeface="Arial"/>
              </a:rPr>
              <a:t>Everything in </a:t>
            </a:r>
            <a:r>
              <a:rPr sz="1500" b="0" i="0">
                <a:solidFill>
                  <a:srgbClr val="B45309"/>
                </a:solidFill>
                <a:latin typeface="Arial"/>
              </a:rPr>
              <a:t>[square brackets]</a:t>
            </a:r>
            <a:r>
              <a:rPr sz="1500" b="0" i="0">
                <a:solidFill>
                  <a:srgbClr val="1F2937"/>
                </a:solidFill>
                <a:latin typeface="Arial"/>
              </a:rPr>
              <a:t> and amber is a placeholder. Replace it with your own facts.</a:t>
            </a:r>
          </a:p>
          <a:p>
            <a:pPr marL="201168" indent="-201168">
              <a:lnSpc>
                <a:spcPct val="110000"/>
              </a:lnSpc>
              <a:spcAft>
                <a:spcPts val="1000"/>
              </a:spcAft>
              <a:buChar char="•"/>
            </a:pPr>
            <a:r>
              <a:rPr sz="1500" b="0" i="0">
                <a:solidFill>
                  <a:srgbClr val="1F2937"/>
                </a:solidFill>
                <a:latin typeface="Arial"/>
              </a:rPr>
              <a:t>Each page has a "What goes here" line at the bottom. Delete those lines (and this slide) before you send.</a:t>
            </a:r>
          </a:p>
          <a:p>
            <a:pPr marL="201168" indent="-201168">
              <a:lnSpc>
                <a:spcPct val="110000"/>
              </a:lnSpc>
              <a:spcAft>
                <a:spcPts val="1000"/>
              </a:spcAft>
              <a:buChar char="•"/>
            </a:pPr>
            <a:r>
              <a:rPr sz="1500" b="0" i="0">
                <a:solidFill>
                  <a:srgbClr val="1F2937"/>
                </a:solidFill>
                <a:latin typeface="Arial"/>
              </a:rPr>
              <a:t>Recolor the navy and steel-blue shapes to your brokerage colors and add your logo.</a:t>
            </a:r>
          </a:p>
          <a:p>
            <a:pPr marL="201168" indent="-201168">
              <a:lnSpc>
                <a:spcPct val="110000"/>
              </a:lnSpc>
              <a:spcAft>
                <a:spcPts val="1000"/>
              </a:spcAft>
              <a:buChar char="•"/>
            </a:pPr>
            <a:r>
              <a:rPr sz="1500" b="0" i="0">
                <a:solidFill>
                  <a:srgbClr val="1F2937"/>
                </a:solidFill>
                <a:latin typeface="Arial"/>
              </a:rPr>
              <a:t>Use only facts you can source. Label projections as projections. Never publish figures you cannot verify.</a:t>
            </a:r>
          </a:p>
          <a:p>
            <a:pPr marL="201168" indent="-201168">
              <a:lnSpc>
                <a:spcPct val="110000"/>
              </a:lnSpc>
              <a:spcAft>
                <a:spcPts val="1000"/>
              </a:spcAft>
              <a:buChar char="•"/>
            </a:pPr>
            <a:r>
              <a:rPr sz="1500" b="0" i="0">
                <a:solidFill>
                  <a:srgbClr val="1F2937"/>
                </a:solidFill>
                <a:latin typeface="Arial"/>
              </a:rPr>
              <a:t>This template contains no real property data. The page order matches the default Self-Storage Offering Memorandum in IntellCRE.</a:t>
            </a:r>
          </a:p>
        </p:txBody>
      </p:sp>
      <p:sp>
        <p:nvSpPr>
          <p:cNvPr id="6" name="Rectangle 5"/>
          <p:cNvSpPr/>
          <p:nvPr/>
        </p:nvSpPr>
        <p:spPr>
          <a:xfrm>
            <a:off x="7772400" y="1645920"/>
            <a:ext cx="3749039" cy="3017520"/>
          </a:xfrm>
          <a:prstGeom prst="rect">
            <a:avLst/>
          </a:prstGeom>
          <a:solidFill>
            <a:srgbClr val="0F2A4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" name="TextBox 6"/>
          <p:cNvSpPr txBox="1"/>
          <p:nvPr/>
        </p:nvSpPr>
        <p:spPr>
          <a:xfrm>
            <a:off x="8046720" y="1828800"/>
            <a:ext cx="3200400" cy="1280160"/>
          </a:xfrm>
          <a:prstGeom prst="rect">
            <a:avLst/>
          </a:prstGeom>
          <a:noFill/>
        </p:spPr>
        <p:txBody>
          <a:bodyPr wrap="square" anchor="t" lIns="36576" rIns="36576" tIns="18288" bIns="18288">
            <a:spAutoFit/>
          </a:bodyPr>
          <a:lstStyle/>
          <a:p>
            <a:pPr algn="l">
              <a:lnSpc>
                <a:spcPct val="110000"/>
              </a:lnSpc>
              <a:spcAft>
                <a:spcPts val="0"/>
              </a:spcAft>
            </a:pPr>
            <a:r>
              <a:rPr sz="2600" b="0" i="0">
                <a:solidFill>
                  <a:srgbClr val="FFFFFF"/>
                </a:solidFill>
                <a:latin typeface="Georgia"/>
              </a:rPr>
              <a:t>Skip the typing.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8046720" y="2651760"/>
            <a:ext cx="3200400" cy="1097280"/>
          </a:xfrm>
          <a:prstGeom prst="rect">
            <a:avLst/>
          </a:prstGeom>
          <a:noFill/>
        </p:spPr>
        <p:txBody>
          <a:bodyPr wrap="square" anchor="t" lIns="36576" rIns="36576" tIns="18288" bIns="18288">
            <a:spAutoFit/>
          </a:bodyPr>
          <a:lstStyle/>
          <a:p>
            <a:pPr algn="l">
              <a:lnSpc>
                <a:spcPct val="110000"/>
              </a:lnSpc>
              <a:spcAft>
                <a:spcPts val="0"/>
              </a:spcAft>
            </a:pPr>
            <a:r>
              <a:rPr sz="1400" b="0" i="0">
                <a:solidFill>
                  <a:srgbClr val="BFD7E5"/>
                </a:solidFill>
                <a:latin typeface="Arial"/>
              </a:rPr>
              <a:t>IntellCRE builds this Self-Storage Offering Memorandum from your deal documents. Free to start.</a:t>
            </a:r>
          </a:p>
        </p:txBody>
      </p:sp>
      <p:sp>
        <p:nvSpPr>
          <p:cNvPr id="9" name="Rectangle 8"/>
          <p:cNvSpPr/>
          <p:nvPr/>
        </p:nvSpPr>
        <p:spPr>
          <a:xfrm>
            <a:off x="8046720" y="3749039"/>
            <a:ext cx="3200400" cy="548640"/>
          </a:xfrm>
          <a:prstGeom prst="rect">
            <a:avLst/>
          </a:prstGeom>
          <a:solidFill>
            <a:srgbClr val="2F6F8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0" name="TextBox 9"/>
          <p:cNvSpPr txBox="1"/>
          <p:nvPr/>
        </p:nvSpPr>
        <p:spPr>
          <a:xfrm>
            <a:off x="8046720" y="3749039"/>
            <a:ext cx="3200400" cy="548640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>
            <a:pPr algn="ctr"/>
            <a:r>
              <a:rPr sz="1200" b="1">
                <a:solidFill>
                  <a:srgbClr val="FFFFFF"/>
                </a:solidFill>
                <a:latin typeface="Arial"/>
                <a:hlinkClick r:id="rId2"/>
              </a:rPr>
              <a:t>Try IntellCRE: app.intellcre.com/register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128016"/>
          </a:xfrm>
          <a:prstGeom prst="rect">
            <a:avLst/>
          </a:prstGeom>
          <a:solidFill>
            <a:srgbClr val="0F2A4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640080" y="384048"/>
            <a:ext cx="7315200" cy="274320"/>
          </a:xfrm>
          <a:prstGeom prst="rect">
            <a:avLst/>
          </a:prstGeom>
          <a:noFill/>
        </p:spPr>
        <p:txBody>
          <a:bodyPr wrap="square" anchor="t" lIns="36576" rIns="36576" tIns="18288" bIns="18288">
            <a:spAutoFit/>
          </a:bodyPr>
          <a:lstStyle/>
          <a:p>
            <a:pPr algn="l">
              <a:lnSpc>
                <a:spcPct val="110000"/>
              </a:lnSpc>
              <a:spcAft>
                <a:spcPts val="0"/>
              </a:spcAft>
            </a:pPr>
            <a:r>
              <a:rPr sz="1100" b="1" i="0">
                <a:solidFill>
                  <a:srgbClr val="2F6F8F"/>
                </a:solidFill>
                <a:latin typeface="Arial"/>
              </a:rPr>
              <a:t>INTRO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640080"/>
            <a:ext cx="10911535" cy="731520"/>
          </a:xfrm>
          <a:prstGeom prst="rect">
            <a:avLst/>
          </a:prstGeom>
          <a:noFill/>
        </p:spPr>
        <p:txBody>
          <a:bodyPr wrap="square" anchor="t" lIns="36576" rIns="36576" tIns="18288" bIns="18288">
            <a:spAutoFit/>
          </a:bodyPr>
          <a:lstStyle/>
          <a:p>
            <a:pPr algn="l">
              <a:lnSpc>
                <a:spcPct val="110000"/>
              </a:lnSpc>
              <a:spcAft>
                <a:spcPts val="0"/>
              </a:spcAft>
            </a:pPr>
            <a:r>
              <a:rPr sz="3000" b="0" i="0">
                <a:solidFill>
                  <a:srgbClr val="0F2A43"/>
                </a:solidFill>
                <a:latin typeface="Georgia"/>
              </a:rPr>
              <a:t>Presented By</a:t>
            </a:r>
          </a:p>
        </p:txBody>
      </p:sp>
      <p:sp>
        <p:nvSpPr>
          <p:cNvPr id="5" name="Rectangle 4"/>
          <p:cNvSpPr/>
          <p:nvPr/>
        </p:nvSpPr>
        <p:spPr>
          <a:xfrm>
            <a:off x="640080" y="1389888"/>
            <a:ext cx="822960" cy="45720"/>
          </a:xfrm>
          <a:prstGeom prst="rect">
            <a:avLst/>
          </a:prstGeom>
          <a:solidFill>
            <a:srgbClr val="2F6F8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" name="Rectangle 5"/>
          <p:cNvSpPr/>
          <p:nvPr/>
        </p:nvSpPr>
        <p:spPr>
          <a:xfrm>
            <a:off x="640080" y="6355080"/>
            <a:ext cx="10911535" cy="9144"/>
          </a:xfrm>
          <a:prstGeom prst="rect">
            <a:avLst/>
          </a:prstGeom>
          <a:solidFill>
            <a:srgbClr val="D1D5D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" name="TextBox 6"/>
          <p:cNvSpPr txBox="1"/>
          <p:nvPr/>
        </p:nvSpPr>
        <p:spPr>
          <a:xfrm>
            <a:off x="640080" y="6400800"/>
            <a:ext cx="8229600" cy="274320"/>
          </a:xfrm>
          <a:prstGeom prst="rect">
            <a:avLst/>
          </a:prstGeom>
          <a:noFill/>
        </p:spPr>
        <p:txBody>
          <a:bodyPr wrap="square" anchor="t" lIns="36576" rIns="36576" tIns="18288" bIns="18288">
            <a:spAutoFit/>
          </a:bodyPr>
          <a:lstStyle/>
          <a:p>
            <a:pPr algn="l">
              <a:lnSpc>
                <a:spcPct val="110000"/>
              </a:lnSpc>
              <a:spcAft>
                <a:spcPts val="0"/>
              </a:spcAft>
            </a:pPr>
            <a:r>
              <a:rPr sz="1000" b="0" i="0">
                <a:solidFill>
                  <a:srgbClr val="B45309"/>
                </a:solidFill>
                <a:latin typeface="Arial"/>
              </a:rPr>
              <a:t>[Property Name]</a:t>
            </a:r>
            <a:r>
              <a:rPr sz="1000" b="0" i="0">
                <a:solidFill>
                  <a:srgbClr val="6B7280"/>
                </a:solidFill>
                <a:latin typeface="Arial"/>
              </a:rPr>
              <a:t>  ·  Self-Storage Offering Memorandum  ·  Confidential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11002975" y="6400800"/>
            <a:ext cx="548640" cy="27432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r"/>
            <a:fld id="{B6F15528-21DE-4FAA-801E-634DDDAF4B2B}" type="slidenum">
              <a:rPr lang="en-US" sz="1000">
                <a:solidFill>
                  <a:srgbClr val="6B7280"/>
                </a:solidFill>
                <a:latin typeface="Arial"/>
              </a:rPr>
              <a:t>‹#›</a:t>
            </a:fld>
          </a:p>
        </p:txBody>
      </p:sp>
      <p:sp>
        <p:nvSpPr>
          <p:cNvPr id="9" name="TextBox 8"/>
          <p:cNvSpPr txBox="1"/>
          <p:nvPr/>
        </p:nvSpPr>
        <p:spPr>
          <a:xfrm>
            <a:off x="640080" y="5788152"/>
            <a:ext cx="7498079" cy="502920"/>
          </a:xfrm>
          <a:prstGeom prst="rect">
            <a:avLst/>
          </a:prstGeom>
          <a:noFill/>
        </p:spPr>
        <p:txBody>
          <a:bodyPr wrap="square" anchor="t" lIns="36576" rIns="36576" tIns="18288" bIns="18288">
            <a:spAutoFit/>
          </a:bodyPr>
          <a:lstStyle/>
          <a:p>
            <a:pPr algn="l">
              <a:lnSpc>
                <a:spcPct val="110000"/>
              </a:lnSpc>
              <a:spcAft>
                <a:spcPts val="0"/>
              </a:spcAft>
            </a:pPr>
            <a:r>
              <a:rPr sz="1000" b="0" i="1">
                <a:solidFill>
                  <a:srgbClr val="6B7280"/>
                </a:solidFill>
                <a:latin typeface="Arial"/>
              </a:rPr>
              <a:t>WHAT GOES HERE:  Your brokerage details and counsel-approved confidentiality and disclaimer text.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8229600" y="5788152"/>
            <a:ext cx="3319272" cy="5029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/>
            <a:r>
              <a:rPr sz="1000" b="1">
                <a:solidFill>
                  <a:srgbClr val="2F6F8F"/>
                </a:solidFill>
                <a:latin typeface="Arial"/>
                <a:hlinkClick r:id="rId2"/>
              </a:rPr>
              <a:t>Fill this page from your deal: try IntellCRE, free to start</a:t>
            </a:r>
          </a:p>
        </p:txBody>
      </p:sp>
      <p:sp>
        <p:nvSpPr>
          <p:cNvPr id="11" name="Rectangle 10"/>
          <p:cNvSpPr/>
          <p:nvPr/>
        </p:nvSpPr>
        <p:spPr>
          <a:xfrm>
            <a:off x="640080" y="1783080"/>
            <a:ext cx="2743200" cy="1097280"/>
          </a:xfrm>
          <a:prstGeom prst="rect">
            <a:avLst/>
          </a:prstGeom>
          <a:solidFill>
            <a:srgbClr val="F3F4F6"/>
          </a:solidFill>
          <a:ln w="9525">
            <a:solidFill>
              <a:srgbClr val="D1D5DB"/>
            </a:solidFill>
            <a:prstDash val="dash"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2" name="TextBox 11"/>
          <p:cNvSpPr txBox="1"/>
          <p:nvPr/>
        </p:nvSpPr>
        <p:spPr>
          <a:xfrm>
            <a:off x="640080" y="1783080"/>
            <a:ext cx="2743200" cy="1097280"/>
          </a:xfrm>
          <a:prstGeom prst="rect">
            <a:avLst/>
          </a:prstGeom>
          <a:noFill/>
        </p:spPr>
        <p:txBody>
          <a:bodyPr wrap="square" anchor="ctr" lIns="36576" rIns="36576" tIns="18288" bIns="18288">
            <a:spAutoFit/>
          </a:bodyPr>
          <a:lstStyle/>
          <a:p>
            <a:pPr algn="ctr">
              <a:lnSpc>
                <a:spcPct val="110000"/>
              </a:lnSpc>
              <a:spcAft>
                <a:spcPts val="0"/>
              </a:spcAft>
            </a:pPr>
            <a:r>
              <a:rPr sz="1200" b="0" i="0">
                <a:solidFill>
                  <a:srgbClr val="B45309"/>
                </a:solidFill>
                <a:latin typeface="Arial"/>
              </a:rPr>
              <a:t>[Brokerage logo]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640080" y="3063240"/>
            <a:ext cx="3840480" cy="1463040"/>
          </a:xfrm>
          <a:prstGeom prst="rect">
            <a:avLst/>
          </a:prstGeom>
          <a:noFill/>
        </p:spPr>
        <p:txBody>
          <a:bodyPr wrap="square" anchor="t" lIns="36576" rIns="36576" tIns="18288" bIns="18288">
            <a:spAutoFit/>
          </a:bodyPr>
          <a:lstStyle/>
          <a:p>
            <a:pPr algn="l">
              <a:lnSpc>
                <a:spcPct val="110000"/>
              </a:lnSpc>
              <a:spcAft>
                <a:spcPts val="0"/>
              </a:spcAft>
            </a:pPr>
            <a:r>
              <a:rPr sz="1400" b="0" i="0">
                <a:solidFill>
                  <a:srgbClr val="B45309"/>
                </a:solidFill>
                <a:latin typeface="Arial"/>
              </a:rPr>
              <a:t>[Brokerage name]</a:t>
            </a:r>
          </a:p>
          <a:p>
            <a:pPr algn="l">
              <a:lnSpc>
                <a:spcPct val="110000"/>
              </a:lnSpc>
              <a:spcAft>
                <a:spcPts val="0"/>
              </a:spcAft>
            </a:pPr>
            <a:r>
              <a:rPr sz="1400" b="0" i="0">
                <a:solidFill>
                  <a:srgbClr val="B45309"/>
                </a:solidFill>
                <a:latin typeface="Arial"/>
              </a:rPr>
              <a:t>[Office address]</a:t>
            </a:r>
          </a:p>
          <a:p>
            <a:pPr algn="l">
              <a:lnSpc>
                <a:spcPct val="110000"/>
              </a:lnSpc>
              <a:spcAft>
                <a:spcPts val="0"/>
              </a:spcAft>
            </a:pPr>
            <a:r>
              <a:rPr sz="1400" b="0" i="0">
                <a:solidFill>
                  <a:srgbClr val="B45309"/>
                </a:solidFill>
                <a:latin typeface="Arial"/>
              </a:rPr>
              <a:t>[Phone  ·  Website]</a:t>
            </a:r>
          </a:p>
        </p:txBody>
      </p:sp>
      <p:sp>
        <p:nvSpPr>
          <p:cNvPr id="14" name="Rectangle 13"/>
          <p:cNvSpPr/>
          <p:nvPr/>
        </p:nvSpPr>
        <p:spPr>
          <a:xfrm>
            <a:off x="4846320" y="1783080"/>
            <a:ext cx="6675120" cy="3749039"/>
          </a:xfrm>
          <a:prstGeom prst="rect">
            <a:avLst/>
          </a:prstGeom>
          <a:solidFill>
            <a:srgbClr val="F3F4F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5" name="TextBox 14"/>
          <p:cNvSpPr txBox="1"/>
          <p:nvPr/>
        </p:nvSpPr>
        <p:spPr>
          <a:xfrm>
            <a:off x="5074920" y="1920240"/>
            <a:ext cx="6217920" cy="274320"/>
          </a:xfrm>
          <a:prstGeom prst="rect">
            <a:avLst/>
          </a:prstGeom>
          <a:noFill/>
        </p:spPr>
        <p:txBody>
          <a:bodyPr wrap="square" anchor="t" lIns="36576" rIns="36576" tIns="18288" bIns="18288">
            <a:spAutoFit/>
          </a:bodyPr>
          <a:lstStyle/>
          <a:p>
            <a:pPr algn="l">
              <a:lnSpc>
                <a:spcPct val="110000"/>
              </a:lnSpc>
              <a:spcAft>
                <a:spcPts val="0"/>
              </a:spcAft>
            </a:pPr>
            <a:r>
              <a:rPr sz="1100" b="1" i="0">
                <a:solidFill>
                  <a:srgbClr val="6B7280"/>
                </a:solidFill>
                <a:latin typeface="Arial"/>
              </a:rPr>
              <a:t>CONFIDENTIALITY AND DISCLAIMER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5074920" y="2286000"/>
            <a:ext cx="6217920" cy="3108960"/>
          </a:xfrm>
          <a:prstGeom prst="rect">
            <a:avLst/>
          </a:prstGeom>
          <a:noFill/>
        </p:spPr>
        <p:txBody>
          <a:bodyPr wrap="square" anchor="t" lIns="36576" rIns="36576" tIns="18288" bIns="18288">
            <a:spAutoFit/>
          </a:bodyPr>
          <a:lstStyle/>
          <a:p>
            <a:pPr algn="l">
              <a:lnSpc>
                <a:spcPct val="110000"/>
              </a:lnSpc>
              <a:spcAft>
                <a:spcPts val="1000"/>
              </a:spcAft>
            </a:pPr>
            <a:r>
              <a:rPr sz="1300" b="0" i="0">
                <a:solidFill>
                  <a:srgbClr val="B45309"/>
                </a:solidFill>
                <a:latin typeface="Arial"/>
              </a:rPr>
              <a:t>[Insert your brokerage's counsel-approved confidentiality notice.]</a:t>
            </a:r>
          </a:p>
          <a:p>
            <a:pPr algn="l">
              <a:lnSpc>
                <a:spcPct val="110000"/>
              </a:lnSpc>
              <a:spcAft>
                <a:spcPts val="1000"/>
              </a:spcAft>
            </a:pPr>
            <a:r>
              <a:rPr sz="1300" b="0" i="0">
                <a:solidFill>
                  <a:srgbClr val="B45309"/>
                </a:solidFill>
                <a:latin typeface="Arial"/>
              </a:rPr>
              <a:t>[Insert your brokerage's counsel-approved disclaimer.]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128016"/>
          </a:xfrm>
          <a:prstGeom prst="rect">
            <a:avLst/>
          </a:prstGeom>
          <a:solidFill>
            <a:srgbClr val="0F2A4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640080" y="384048"/>
            <a:ext cx="7315200" cy="274320"/>
          </a:xfrm>
          <a:prstGeom prst="rect">
            <a:avLst/>
          </a:prstGeom>
          <a:noFill/>
        </p:spPr>
        <p:txBody>
          <a:bodyPr wrap="square" anchor="t" lIns="36576" rIns="36576" tIns="18288" bIns="18288">
            <a:spAutoFit/>
          </a:bodyPr>
          <a:lstStyle/>
          <a:p>
            <a:pPr algn="l">
              <a:lnSpc>
                <a:spcPct val="110000"/>
              </a:lnSpc>
              <a:spcAft>
                <a:spcPts val="0"/>
              </a:spcAft>
            </a:pPr>
            <a:r>
              <a:rPr sz="1100" b="1" i="0">
                <a:solidFill>
                  <a:srgbClr val="2F6F8F"/>
                </a:solidFill>
                <a:latin typeface="Arial"/>
              </a:rPr>
              <a:t>INTRO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640080"/>
            <a:ext cx="10911535" cy="731520"/>
          </a:xfrm>
          <a:prstGeom prst="rect">
            <a:avLst/>
          </a:prstGeom>
          <a:noFill/>
        </p:spPr>
        <p:txBody>
          <a:bodyPr wrap="square" anchor="t" lIns="36576" rIns="36576" tIns="18288" bIns="18288">
            <a:spAutoFit/>
          </a:bodyPr>
          <a:lstStyle/>
          <a:p>
            <a:pPr algn="l">
              <a:lnSpc>
                <a:spcPct val="110000"/>
              </a:lnSpc>
              <a:spcAft>
                <a:spcPts val="0"/>
              </a:spcAft>
            </a:pPr>
            <a:r>
              <a:rPr sz="3000" b="0" i="0">
                <a:solidFill>
                  <a:srgbClr val="0F2A43"/>
                </a:solidFill>
                <a:latin typeface="Georgia"/>
              </a:rPr>
              <a:t>Table of Contents</a:t>
            </a:r>
          </a:p>
        </p:txBody>
      </p:sp>
      <p:sp>
        <p:nvSpPr>
          <p:cNvPr id="5" name="Rectangle 4"/>
          <p:cNvSpPr/>
          <p:nvPr/>
        </p:nvSpPr>
        <p:spPr>
          <a:xfrm>
            <a:off x="640080" y="1389888"/>
            <a:ext cx="822960" cy="45720"/>
          </a:xfrm>
          <a:prstGeom prst="rect">
            <a:avLst/>
          </a:prstGeom>
          <a:solidFill>
            <a:srgbClr val="2F6F8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" name="Rectangle 5"/>
          <p:cNvSpPr/>
          <p:nvPr/>
        </p:nvSpPr>
        <p:spPr>
          <a:xfrm>
            <a:off x="640080" y="6355080"/>
            <a:ext cx="10911535" cy="9144"/>
          </a:xfrm>
          <a:prstGeom prst="rect">
            <a:avLst/>
          </a:prstGeom>
          <a:solidFill>
            <a:srgbClr val="D1D5D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" name="TextBox 6"/>
          <p:cNvSpPr txBox="1"/>
          <p:nvPr/>
        </p:nvSpPr>
        <p:spPr>
          <a:xfrm>
            <a:off x="640080" y="6400800"/>
            <a:ext cx="8229600" cy="274320"/>
          </a:xfrm>
          <a:prstGeom prst="rect">
            <a:avLst/>
          </a:prstGeom>
          <a:noFill/>
        </p:spPr>
        <p:txBody>
          <a:bodyPr wrap="square" anchor="t" lIns="36576" rIns="36576" tIns="18288" bIns="18288">
            <a:spAutoFit/>
          </a:bodyPr>
          <a:lstStyle/>
          <a:p>
            <a:pPr algn="l">
              <a:lnSpc>
                <a:spcPct val="110000"/>
              </a:lnSpc>
              <a:spcAft>
                <a:spcPts val="0"/>
              </a:spcAft>
            </a:pPr>
            <a:r>
              <a:rPr sz="1000" b="0" i="0">
                <a:solidFill>
                  <a:srgbClr val="B45309"/>
                </a:solidFill>
                <a:latin typeface="Arial"/>
              </a:rPr>
              <a:t>[Property Name]</a:t>
            </a:r>
            <a:r>
              <a:rPr sz="1000" b="0" i="0">
                <a:solidFill>
                  <a:srgbClr val="6B7280"/>
                </a:solidFill>
                <a:latin typeface="Arial"/>
              </a:rPr>
              <a:t>  ·  Self-Storage Offering Memorandum  ·  Confidential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11002975" y="6400800"/>
            <a:ext cx="548640" cy="27432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r"/>
            <a:fld id="{B6F15528-21DE-4FAA-801E-634DDDAF4B2B}" type="slidenum">
              <a:rPr lang="en-US" sz="1000">
                <a:solidFill>
                  <a:srgbClr val="6B7280"/>
                </a:solidFill>
                <a:latin typeface="Arial"/>
              </a:rPr>
              <a:t>‹#›</a:t>
            </a:fld>
          </a:p>
        </p:txBody>
      </p:sp>
      <p:sp>
        <p:nvSpPr>
          <p:cNvPr id="9" name="TextBox 8"/>
          <p:cNvSpPr txBox="1"/>
          <p:nvPr/>
        </p:nvSpPr>
        <p:spPr>
          <a:xfrm>
            <a:off x="640080" y="5788152"/>
            <a:ext cx="7498079" cy="502920"/>
          </a:xfrm>
          <a:prstGeom prst="rect">
            <a:avLst/>
          </a:prstGeom>
          <a:noFill/>
        </p:spPr>
        <p:txBody>
          <a:bodyPr wrap="square" anchor="t" lIns="36576" rIns="36576" tIns="18288" bIns="18288">
            <a:spAutoFit/>
          </a:bodyPr>
          <a:lstStyle/>
          <a:p>
            <a:pPr algn="l">
              <a:lnSpc>
                <a:spcPct val="110000"/>
              </a:lnSpc>
              <a:spcAft>
                <a:spcPts val="0"/>
              </a:spcAft>
            </a:pPr>
            <a:r>
              <a:rPr sz="1000" b="0" i="1">
                <a:solidFill>
                  <a:srgbClr val="6B7280"/>
                </a:solidFill>
                <a:latin typeface="Arial"/>
              </a:rPr>
              <a:t>WHAT GOES HERE:  Section names and page numbers. IntellCRE generates this page for you.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8229600" y="5788152"/>
            <a:ext cx="3319272" cy="5029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/>
            <a:r>
              <a:rPr sz="1000" b="1">
                <a:solidFill>
                  <a:srgbClr val="2F6F8F"/>
                </a:solidFill>
                <a:latin typeface="Arial"/>
                <a:hlinkClick r:id="rId2"/>
              </a:rPr>
              <a:t>Fill this page from your deal: try IntellCRE, free to start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640080" y="1828800"/>
            <a:ext cx="731520" cy="548640"/>
          </a:xfrm>
          <a:prstGeom prst="rect">
            <a:avLst/>
          </a:prstGeom>
          <a:noFill/>
        </p:spPr>
        <p:txBody>
          <a:bodyPr wrap="square" anchor="t" lIns="36576" rIns="36576" tIns="18288" bIns="18288">
            <a:spAutoFit/>
          </a:bodyPr>
          <a:lstStyle/>
          <a:p>
            <a:pPr algn="l">
              <a:lnSpc>
                <a:spcPct val="110000"/>
              </a:lnSpc>
              <a:spcAft>
                <a:spcPts val="0"/>
              </a:spcAft>
            </a:pPr>
            <a:r>
              <a:rPr sz="2600" b="0" i="0">
                <a:solidFill>
                  <a:srgbClr val="2F6F8F"/>
                </a:solidFill>
                <a:latin typeface="Georgia"/>
              </a:rPr>
              <a:t>01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1417319" y="1901952"/>
            <a:ext cx="4389120" cy="457200"/>
          </a:xfrm>
          <a:prstGeom prst="rect">
            <a:avLst/>
          </a:prstGeom>
          <a:noFill/>
        </p:spPr>
        <p:txBody>
          <a:bodyPr wrap="square" anchor="t" lIns="36576" rIns="36576" tIns="18288" bIns="18288">
            <a:spAutoFit/>
          </a:bodyPr>
          <a:lstStyle/>
          <a:p>
            <a:pPr algn="l">
              <a:lnSpc>
                <a:spcPct val="110000"/>
              </a:lnSpc>
              <a:spcAft>
                <a:spcPts val="0"/>
              </a:spcAft>
            </a:pPr>
            <a:r>
              <a:rPr sz="1800" b="0" i="0">
                <a:solidFill>
                  <a:srgbClr val="0F2A43"/>
                </a:solidFill>
                <a:latin typeface="Arial"/>
              </a:rPr>
              <a:t>The Asset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4937760" y="1920240"/>
            <a:ext cx="822960" cy="365760"/>
          </a:xfrm>
          <a:prstGeom prst="rect">
            <a:avLst/>
          </a:prstGeom>
          <a:noFill/>
        </p:spPr>
        <p:txBody>
          <a:bodyPr wrap="square" anchor="t" lIns="36576" rIns="36576" tIns="18288" bIns="18288">
            <a:spAutoFit/>
          </a:bodyPr>
          <a:lstStyle/>
          <a:p>
            <a:pPr algn="r">
              <a:lnSpc>
                <a:spcPct val="110000"/>
              </a:lnSpc>
              <a:spcAft>
                <a:spcPts val="0"/>
              </a:spcAft>
            </a:pPr>
            <a:r>
              <a:rPr sz="1200" b="0" i="0">
                <a:solidFill>
                  <a:srgbClr val="B45309"/>
                </a:solidFill>
                <a:latin typeface="Arial"/>
              </a:rPr>
              <a:t>[p.]</a:t>
            </a:r>
          </a:p>
        </p:txBody>
      </p:sp>
      <p:sp>
        <p:nvSpPr>
          <p:cNvPr id="14" name="Rectangle 13"/>
          <p:cNvSpPr/>
          <p:nvPr/>
        </p:nvSpPr>
        <p:spPr>
          <a:xfrm>
            <a:off x="640080" y="2487168"/>
            <a:ext cx="5120640" cy="9144"/>
          </a:xfrm>
          <a:prstGeom prst="rect">
            <a:avLst/>
          </a:prstGeom>
          <a:solidFill>
            <a:srgbClr val="D1D5D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5" name="TextBox 14"/>
          <p:cNvSpPr txBox="1"/>
          <p:nvPr/>
        </p:nvSpPr>
        <p:spPr>
          <a:xfrm>
            <a:off x="640080" y="2743200"/>
            <a:ext cx="731520" cy="548640"/>
          </a:xfrm>
          <a:prstGeom prst="rect">
            <a:avLst/>
          </a:prstGeom>
          <a:noFill/>
        </p:spPr>
        <p:txBody>
          <a:bodyPr wrap="square" anchor="t" lIns="36576" rIns="36576" tIns="18288" bIns="18288">
            <a:spAutoFit/>
          </a:bodyPr>
          <a:lstStyle/>
          <a:p>
            <a:pPr algn="l">
              <a:lnSpc>
                <a:spcPct val="110000"/>
              </a:lnSpc>
              <a:spcAft>
                <a:spcPts val="0"/>
              </a:spcAft>
            </a:pPr>
            <a:r>
              <a:rPr sz="2600" b="0" i="0">
                <a:solidFill>
                  <a:srgbClr val="2F6F8F"/>
                </a:solidFill>
                <a:latin typeface="Georgia"/>
              </a:rPr>
              <a:t>02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1417319" y="2816352"/>
            <a:ext cx="4389120" cy="457200"/>
          </a:xfrm>
          <a:prstGeom prst="rect">
            <a:avLst/>
          </a:prstGeom>
          <a:noFill/>
        </p:spPr>
        <p:txBody>
          <a:bodyPr wrap="square" anchor="t" lIns="36576" rIns="36576" tIns="18288" bIns="18288">
            <a:spAutoFit/>
          </a:bodyPr>
          <a:lstStyle/>
          <a:p>
            <a:pPr algn="l">
              <a:lnSpc>
                <a:spcPct val="110000"/>
              </a:lnSpc>
              <a:spcAft>
                <a:spcPts val="0"/>
              </a:spcAft>
            </a:pPr>
            <a:r>
              <a:rPr sz="1800" b="0" i="0">
                <a:solidFill>
                  <a:srgbClr val="0F2A43"/>
                </a:solidFill>
                <a:latin typeface="Arial"/>
              </a:rPr>
              <a:t>Financials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4937760" y="2834640"/>
            <a:ext cx="822960" cy="365760"/>
          </a:xfrm>
          <a:prstGeom prst="rect">
            <a:avLst/>
          </a:prstGeom>
          <a:noFill/>
        </p:spPr>
        <p:txBody>
          <a:bodyPr wrap="square" anchor="t" lIns="36576" rIns="36576" tIns="18288" bIns="18288">
            <a:spAutoFit/>
          </a:bodyPr>
          <a:lstStyle/>
          <a:p>
            <a:pPr algn="r">
              <a:lnSpc>
                <a:spcPct val="110000"/>
              </a:lnSpc>
              <a:spcAft>
                <a:spcPts val="0"/>
              </a:spcAft>
            </a:pPr>
            <a:r>
              <a:rPr sz="1200" b="0" i="0">
                <a:solidFill>
                  <a:srgbClr val="B45309"/>
                </a:solidFill>
                <a:latin typeface="Arial"/>
              </a:rPr>
              <a:t>[p.]</a:t>
            </a:r>
          </a:p>
        </p:txBody>
      </p:sp>
      <p:sp>
        <p:nvSpPr>
          <p:cNvPr id="18" name="Rectangle 17"/>
          <p:cNvSpPr/>
          <p:nvPr/>
        </p:nvSpPr>
        <p:spPr>
          <a:xfrm>
            <a:off x="640080" y="3401568"/>
            <a:ext cx="5120640" cy="9144"/>
          </a:xfrm>
          <a:prstGeom prst="rect">
            <a:avLst/>
          </a:prstGeom>
          <a:solidFill>
            <a:srgbClr val="D1D5D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9" name="TextBox 18"/>
          <p:cNvSpPr txBox="1"/>
          <p:nvPr/>
        </p:nvSpPr>
        <p:spPr>
          <a:xfrm>
            <a:off x="640080" y="3657600"/>
            <a:ext cx="731520" cy="548640"/>
          </a:xfrm>
          <a:prstGeom prst="rect">
            <a:avLst/>
          </a:prstGeom>
          <a:noFill/>
        </p:spPr>
        <p:txBody>
          <a:bodyPr wrap="square" anchor="t" lIns="36576" rIns="36576" tIns="18288" bIns="18288">
            <a:spAutoFit/>
          </a:bodyPr>
          <a:lstStyle/>
          <a:p>
            <a:pPr algn="l">
              <a:lnSpc>
                <a:spcPct val="110000"/>
              </a:lnSpc>
              <a:spcAft>
                <a:spcPts val="0"/>
              </a:spcAft>
            </a:pPr>
            <a:r>
              <a:rPr sz="2600" b="0" i="0">
                <a:solidFill>
                  <a:srgbClr val="2F6F8F"/>
                </a:solidFill>
                <a:latin typeface="Georgia"/>
              </a:rPr>
              <a:t>03</a:t>
            </a:r>
          </a:p>
        </p:txBody>
      </p:sp>
      <p:sp>
        <p:nvSpPr>
          <p:cNvPr id="20" name="TextBox 19"/>
          <p:cNvSpPr txBox="1"/>
          <p:nvPr/>
        </p:nvSpPr>
        <p:spPr>
          <a:xfrm>
            <a:off x="1417319" y="3730752"/>
            <a:ext cx="4389120" cy="457200"/>
          </a:xfrm>
          <a:prstGeom prst="rect">
            <a:avLst/>
          </a:prstGeom>
          <a:noFill/>
        </p:spPr>
        <p:txBody>
          <a:bodyPr wrap="square" anchor="t" lIns="36576" rIns="36576" tIns="18288" bIns="18288">
            <a:spAutoFit/>
          </a:bodyPr>
          <a:lstStyle/>
          <a:p>
            <a:pPr algn="l">
              <a:lnSpc>
                <a:spcPct val="110000"/>
              </a:lnSpc>
              <a:spcAft>
                <a:spcPts val="0"/>
              </a:spcAft>
            </a:pPr>
            <a:r>
              <a:rPr sz="1800" b="0" i="0">
                <a:solidFill>
                  <a:srgbClr val="0F2A43"/>
                </a:solidFill>
                <a:latin typeface="Arial"/>
              </a:rPr>
              <a:t>Sale Comparables</a:t>
            </a:r>
          </a:p>
        </p:txBody>
      </p:sp>
      <p:sp>
        <p:nvSpPr>
          <p:cNvPr id="21" name="TextBox 20"/>
          <p:cNvSpPr txBox="1"/>
          <p:nvPr/>
        </p:nvSpPr>
        <p:spPr>
          <a:xfrm>
            <a:off x="4937760" y="3749039"/>
            <a:ext cx="822960" cy="365760"/>
          </a:xfrm>
          <a:prstGeom prst="rect">
            <a:avLst/>
          </a:prstGeom>
          <a:noFill/>
        </p:spPr>
        <p:txBody>
          <a:bodyPr wrap="square" anchor="t" lIns="36576" rIns="36576" tIns="18288" bIns="18288">
            <a:spAutoFit/>
          </a:bodyPr>
          <a:lstStyle/>
          <a:p>
            <a:pPr algn="r">
              <a:lnSpc>
                <a:spcPct val="110000"/>
              </a:lnSpc>
              <a:spcAft>
                <a:spcPts val="0"/>
              </a:spcAft>
            </a:pPr>
            <a:r>
              <a:rPr sz="1200" b="0" i="0">
                <a:solidFill>
                  <a:srgbClr val="B45309"/>
                </a:solidFill>
                <a:latin typeface="Arial"/>
              </a:rPr>
              <a:t>[p.]</a:t>
            </a:r>
          </a:p>
        </p:txBody>
      </p:sp>
      <p:sp>
        <p:nvSpPr>
          <p:cNvPr id="22" name="Rectangle 21"/>
          <p:cNvSpPr/>
          <p:nvPr/>
        </p:nvSpPr>
        <p:spPr>
          <a:xfrm>
            <a:off x="640080" y="4315968"/>
            <a:ext cx="5120640" cy="9144"/>
          </a:xfrm>
          <a:prstGeom prst="rect">
            <a:avLst/>
          </a:prstGeom>
          <a:solidFill>
            <a:srgbClr val="D1D5D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3" name="TextBox 22"/>
          <p:cNvSpPr txBox="1"/>
          <p:nvPr/>
        </p:nvSpPr>
        <p:spPr>
          <a:xfrm>
            <a:off x="640080" y="4572000"/>
            <a:ext cx="731520" cy="548640"/>
          </a:xfrm>
          <a:prstGeom prst="rect">
            <a:avLst/>
          </a:prstGeom>
          <a:noFill/>
        </p:spPr>
        <p:txBody>
          <a:bodyPr wrap="square" anchor="t" lIns="36576" rIns="36576" tIns="18288" bIns="18288">
            <a:spAutoFit/>
          </a:bodyPr>
          <a:lstStyle/>
          <a:p>
            <a:pPr algn="l">
              <a:lnSpc>
                <a:spcPct val="110000"/>
              </a:lnSpc>
              <a:spcAft>
                <a:spcPts val="0"/>
              </a:spcAft>
            </a:pPr>
            <a:r>
              <a:rPr sz="2600" b="0" i="0">
                <a:solidFill>
                  <a:srgbClr val="2F6F8F"/>
                </a:solidFill>
                <a:latin typeface="Georgia"/>
              </a:rPr>
              <a:t>04</a:t>
            </a:r>
          </a:p>
        </p:txBody>
      </p:sp>
      <p:sp>
        <p:nvSpPr>
          <p:cNvPr id="24" name="TextBox 23"/>
          <p:cNvSpPr txBox="1"/>
          <p:nvPr/>
        </p:nvSpPr>
        <p:spPr>
          <a:xfrm>
            <a:off x="1417319" y="4645152"/>
            <a:ext cx="4389120" cy="457200"/>
          </a:xfrm>
          <a:prstGeom prst="rect">
            <a:avLst/>
          </a:prstGeom>
          <a:noFill/>
        </p:spPr>
        <p:txBody>
          <a:bodyPr wrap="square" anchor="t" lIns="36576" rIns="36576" tIns="18288" bIns="18288">
            <a:spAutoFit/>
          </a:bodyPr>
          <a:lstStyle/>
          <a:p>
            <a:pPr algn="l">
              <a:lnSpc>
                <a:spcPct val="110000"/>
              </a:lnSpc>
              <a:spcAft>
                <a:spcPts val="0"/>
              </a:spcAft>
            </a:pPr>
            <a:r>
              <a:rPr sz="1800" b="0" i="0">
                <a:solidFill>
                  <a:srgbClr val="0F2A43"/>
                </a:solidFill>
                <a:latin typeface="Arial"/>
              </a:rPr>
              <a:t>Rent Comparables</a:t>
            </a:r>
          </a:p>
        </p:txBody>
      </p:sp>
      <p:sp>
        <p:nvSpPr>
          <p:cNvPr id="25" name="TextBox 24"/>
          <p:cNvSpPr txBox="1"/>
          <p:nvPr/>
        </p:nvSpPr>
        <p:spPr>
          <a:xfrm>
            <a:off x="4937760" y="4663440"/>
            <a:ext cx="822960" cy="365760"/>
          </a:xfrm>
          <a:prstGeom prst="rect">
            <a:avLst/>
          </a:prstGeom>
          <a:noFill/>
        </p:spPr>
        <p:txBody>
          <a:bodyPr wrap="square" anchor="t" lIns="36576" rIns="36576" tIns="18288" bIns="18288">
            <a:spAutoFit/>
          </a:bodyPr>
          <a:lstStyle/>
          <a:p>
            <a:pPr algn="r">
              <a:lnSpc>
                <a:spcPct val="110000"/>
              </a:lnSpc>
              <a:spcAft>
                <a:spcPts val="0"/>
              </a:spcAft>
            </a:pPr>
            <a:r>
              <a:rPr sz="1200" b="0" i="0">
                <a:solidFill>
                  <a:srgbClr val="B45309"/>
                </a:solidFill>
                <a:latin typeface="Arial"/>
              </a:rPr>
              <a:t>[p.]</a:t>
            </a:r>
          </a:p>
        </p:txBody>
      </p:sp>
      <p:sp>
        <p:nvSpPr>
          <p:cNvPr id="26" name="Rectangle 25"/>
          <p:cNvSpPr/>
          <p:nvPr/>
        </p:nvSpPr>
        <p:spPr>
          <a:xfrm>
            <a:off x="640080" y="5230368"/>
            <a:ext cx="5120640" cy="9144"/>
          </a:xfrm>
          <a:prstGeom prst="rect">
            <a:avLst/>
          </a:prstGeom>
          <a:solidFill>
            <a:srgbClr val="D1D5D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7" name="TextBox 26"/>
          <p:cNvSpPr txBox="1"/>
          <p:nvPr/>
        </p:nvSpPr>
        <p:spPr>
          <a:xfrm>
            <a:off x="6126480" y="1828800"/>
            <a:ext cx="731520" cy="548640"/>
          </a:xfrm>
          <a:prstGeom prst="rect">
            <a:avLst/>
          </a:prstGeom>
          <a:noFill/>
        </p:spPr>
        <p:txBody>
          <a:bodyPr wrap="square" anchor="t" lIns="36576" rIns="36576" tIns="18288" bIns="18288">
            <a:spAutoFit/>
          </a:bodyPr>
          <a:lstStyle/>
          <a:p>
            <a:pPr algn="l">
              <a:lnSpc>
                <a:spcPct val="110000"/>
              </a:lnSpc>
              <a:spcAft>
                <a:spcPts val="0"/>
              </a:spcAft>
            </a:pPr>
            <a:r>
              <a:rPr sz="2600" b="0" i="0">
                <a:solidFill>
                  <a:srgbClr val="2F6F8F"/>
                </a:solidFill>
                <a:latin typeface="Georgia"/>
              </a:rPr>
              <a:t>05</a:t>
            </a:r>
          </a:p>
        </p:txBody>
      </p:sp>
      <p:sp>
        <p:nvSpPr>
          <p:cNvPr id="28" name="TextBox 27"/>
          <p:cNvSpPr txBox="1"/>
          <p:nvPr/>
        </p:nvSpPr>
        <p:spPr>
          <a:xfrm>
            <a:off x="6903720" y="1901952"/>
            <a:ext cx="4389120" cy="457200"/>
          </a:xfrm>
          <a:prstGeom prst="rect">
            <a:avLst/>
          </a:prstGeom>
          <a:noFill/>
        </p:spPr>
        <p:txBody>
          <a:bodyPr wrap="square" anchor="t" lIns="36576" rIns="36576" tIns="18288" bIns="18288">
            <a:spAutoFit/>
          </a:bodyPr>
          <a:lstStyle/>
          <a:p>
            <a:pPr algn="l">
              <a:lnSpc>
                <a:spcPct val="110000"/>
              </a:lnSpc>
              <a:spcAft>
                <a:spcPts val="0"/>
              </a:spcAft>
            </a:pPr>
            <a:r>
              <a:rPr sz="1800" b="0" i="0">
                <a:solidFill>
                  <a:srgbClr val="0F2A43"/>
                </a:solidFill>
                <a:latin typeface="Arial"/>
              </a:rPr>
              <a:t>Market Overview</a:t>
            </a:r>
          </a:p>
        </p:txBody>
      </p:sp>
      <p:sp>
        <p:nvSpPr>
          <p:cNvPr id="29" name="TextBox 28"/>
          <p:cNvSpPr txBox="1"/>
          <p:nvPr/>
        </p:nvSpPr>
        <p:spPr>
          <a:xfrm>
            <a:off x="10424160" y="1920240"/>
            <a:ext cx="822960" cy="365760"/>
          </a:xfrm>
          <a:prstGeom prst="rect">
            <a:avLst/>
          </a:prstGeom>
          <a:noFill/>
        </p:spPr>
        <p:txBody>
          <a:bodyPr wrap="square" anchor="t" lIns="36576" rIns="36576" tIns="18288" bIns="18288">
            <a:spAutoFit/>
          </a:bodyPr>
          <a:lstStyle/>
          <a:p>
            <a:pPr algn="r">
              <a:lnSpc>
                <a:spcPct val="110000"/>
              </a:lnSpc>
              <a:spcAft>
                <a:spcPts val="0"/>
              </a:spcAft>
            </a:pPr>
            <a:r>
              <a:rPr sz="1200" b="0" i="0">
                <a:solidFill>
                  <a:srgbClr val="B45309"/>
                </a:solidFill>
                <a:latin typeface="Arial"/>
              </a:rPr>
              <a:t>[p.]</a:t>
            </a:r>
          </a:p>
        </p:txBody>
      </p:sp>
      <p:sp>
        <p:nvSpPr>
          <p:cNvPr id="30" name="Rectangle 29"/>
          <p:cNvSpPr/>
          <p:nvPr/>
        </p:nvSpPr>
        <p:spPr>
          <a:xfrm>
            <a:off x="6126480" y="2487168"/>
            <a:ext cx="5120640" cy="9144"/>
          </a:xfrm>
          <a:prstGeom prst="rect">
            <a:avLst/>
          </a:prstGeom>
          <a:solidFill>
            <a:srgbClr val="D1D5D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128016"/>
          </a:xfrm>
          <a:prstGeom prst="rect">
            <a:avLst/>
          </a:prstGeom>
          <a:solidFill>
            <a:srgbClr val="0F2A4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640080" y="384048"/>
            <a:ext cx="7315200" cy="274320"/>
          </a:xfrm>
          <a:prstGeom prst="rect">
            <a:avLst/>
          </a:prstGeom>
          <a:noFill/>
        </p:spPr>
        <p:txBody>
          <a:bodyPr wrap="square" anchor="t" lIns="36576" rIns="36576" tIns="18288" bIns="18288">
            <a:spAutoFit/>
          </a:bodyPr>
          <a:lstStyle/>
          <a:p>
            <a:pPr algn="l">
              <a:lnSpc>
                <a:spcPct val="110000"/>
              </a:lnSpc>
              <a:spcAft>
                <a:spcPts val="0"/>
              </a:spcAft>
            </a:pPr>
            <a:r>
              <a:rPr sz="1100" b="1" i="0">
                <a:solidFill>
                  <a:srgbClr val="2F6F8F"/>
                </a:solidFill>
                <a:latin typeface="Arial"/>
              </a:rPr>
              <a:t>THE ASSET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640080"/>
            <a:ext cx="10911535" cy="731520"/>
          </a:xfrm>
          <a:prstGeom prst="rect">
            <a:avLst/>
          </a:prstGeom>
          <a:noFill/>
        </p:spPr>
        <p:txBody>
          <a:bodyPr wrap="square" anchor="t" lIns="36576" rIns="36576" tIns="18288" bIns="18288">
            <a:spAutoFit/>
          </a:bodyPr>
          <a:lstStyle/>
          <a:p>
            <a:pPr algn="l">
              <a:lnSpc>
                <a:spcPct val="110000"/>
              </a:lnSpc>
              <a:spcAft>
                <a:spcPts val="0"/>
              </a:spcAft>
            </a:pPr>
            <a:r>
              <a:rPr sz="3000" b="0" i="0">
                <a:solidFill>
                  <a:srgbClr val="0F2A43"/>
                </a:solidFill>
                <a:latin typeface="Georgia"/>
              </a:rPr>
              <a:t>Executive Summary</a:t>
            </a:r>
          </a:p>
        </p:txBody>
      </p:sp>
      <p:sp>
        <p:nvSpPr>
          <p:cNvPr id="5" name="Rectangle 4"/>
          <p:cNvSpPr/>
          <p:nvPr/>
        </p:nvSpPr>
        <p:spPr>
          <a:xfrm>
            <a:off x="640080" y="1389888"/>
            <a:ext cx="822960" cy="45720"/>
          </a:xfrm>
          <a:prstGeom prst="rect">
            <a:avLst/>
          </a:prstGeom>
          <a:solidFill>
            <a:srgbClr val="2F6F8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" name="Rectangle 5"/>
          <p:cNvSpPr/>
          <p:nvPr/>
        </p:nvSpPr>
        <p:spPr>
          <a:xfrm>
            <a:off x="640080" y="6355080"/>
            <a:ext cx="10911535" cy="9144"/>
          </a:xfrm>
          <a:prstGeom prst="rect">
            <a:avLst/>
          </a:prstGeom>
          <a:solidFill>
            <a:srgbClr val="D1D5D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" name="TextBox 6"/>
          <p:cNvSpPr txBox="1"/>
          <p:nvPr/>
        </p:nvSpPr>
        <p:spPr>
          <a:xfrm>
            <a:off x="640080" y="6400800"/>
            <a:ext cx="8229600" cy="274320"/>
          </a:xfrm>
          <a:prstGeom prst="rect">
            <a:avLst/>
          </a:prstGeom>
          <a:noFill/>
        </p:spPr>
        <p:txBody>
          <a:bodyPr wrap="square" anchor="t" lIns="36576" rIns="36576" tIns="18288" bIns="18288">
            <a:spAutoFit/>
          </a:bodyPr>
          <a:lstStyle/>
          <a:p>
            <a:pPr algn="l">
              <a:lnSpc>
                <a:spcPct val="110000"/>
              </a:lnSpc>
              <a:spcAft>
                <a:spcPts val="0"/>
              </a:spcAft>
            </a:pPr>
            <a:r>
              <a:rPr sz="1000" b="0" i="0">
                <a:solidFill>
                  <a:srgbClr val="B45309"/>
                </a:solidFill>
                <a:latin typeface="Arial"/>
              </a:rPr>
              <a:t>[Property Name]</a:t>
            </a:r>
            <a:r>
              <a:rPr sz="1000" b="0" i="0">
                <a:solidFill>
                  <a:srgbClr val="6B7280"/>
                </a:solidFill>
                <a:latin typeface="Arial"/>
              </a:rPr>
              <a:t>  ·  Self-Storage Offering Memorandum  ·  Confidential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11002975" y="6400800"/>
            <a:ext cx="548640" cy="27432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r"/>
            <a:fld id="{B6F15528-21DE-4FAA-801E-634DDDAF4B2B}" type="slidenum">
              <a:rPr lang="en-US" sz="1000">
                <a:solidFill>
                  <a:srgbClr val="6B7280"/>
                </a:solidFill>
                <a:latin typeface="Arial"/>
              </a:rPr>
              <a:t>‹#›</a:t>
            </a:fld>
          </a:p>
        </p:txBody>
      </p:sp>
      <p:sp>
        <p:nvSpPr>
          <p:cNvPr id="9" name="TextBox 8"/>
          <p:cNvSpPr txBox="1"/>
          <p:nvPr/>
        </p:nvSpPr>
        <p:spPr>
          <a:xfrm>
            <a:off x="640080" y="5788152"/>
            <a:ext cx="7498079" cy="502920"/>
          </a:xfrm>
          <a:prstGeom prst="rect">
            <a:avLst/>
          </a:prstGeom>
          <a:noFill/>
        </p:spPr>
        <p:txBody>
          <a:bodyPr wrap="square" anchor="t" lIns="36576" rIns="36576" tIns="18288" bIns="18288">
            <a:spAutoFit/>
          </a:bodyPr>
          <a:lstStyle/>
          <a:p>
            <a:pPr algn="l">
              <a:lnSpc>
                <a:spcPct val="110000"/>
              </a:lnSpc>
              <a:spcAft>
                <a:spcPts val="0"/>
              </a:spcAft>
            </a:pPr>
            <a:r>
              <a:rPr sz="1000" b="0" i="1">
                <a:solidFill>
                  <a:srgbClr val="6B7280"/>
                </a:solidFill>
                <a:latin typeface="Arial"/>
              </a:rPr>
              <a:t>WHAT GOES HERE:  The self-storage price, the six metrics a self-storage buyer checks first, and key property data. Delete any metric you cannot support.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8229600" y="5788152"/>
            <a:ext cx="3319272" cy="5029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/>
            <a:r>
              <a:rPr sz="1000" b="1">
                <a:solidFill>
                  <a:srgbClr val="2F6F8F"/>
                </a:solidFill>
                <a:latin typeface="Arial"/>
                <a:hlinkClick r:id="rId2"/>
              </a:rPr>
              <a:t>Fill this page from your deal: try IntellCRE, free to start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640080" y="1737360"/>
            <a:ext cx="5120640" cy="274320"/>
          </a:xfrm>
          <a:prstGeom prst="rect">
            <a:avLst/>
          </a:prstGeom>
          <a:noFill/>
        </p:spPr>
        <p:txBody>
          <a:bodyPr wrap="square" anchor="t" lIns="36576" rIns="36576" tIns="18288" bIns="18288">
            <a:spAutoFit/>
          </a:bodyPr>
          <a:lstStyle/>
          <a:p>
            <a:pPr algn="l">
              <a:lnSpc>
                <a:spcPct val="110000"/>
              </a:lnSpc>
              <a:spcAft>
                <a:spcPts val="0"/>
              </a:spcAft>
            </a:pPr>
            <a:r>
              <a:rPr sz="1100" b="1" i="0">
                <a:solidFill>
                  <a:srgbClr val="6B7280"/>
                </a:solidFill>
                <a:latin typeface="Arial"/>
              </a:rPr>
              <a:t>PRICE ESTIMATE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640080" y="2011680"/>
            <a:ext cx="5120640" cy="731520"/>
          </a:xfrm>
          <a:prstGeom prst="rect">
            <a:avLst/>
          </a:prstGeom>
          <a:noFill/>
        </p:spPr>
        <p:txBody>
          <a:bodyPr wrap="square" anchor="t" lIns="36576" rIns="36576" tIns="18288" bIns="18288">
            <a:spAutoFit/>
          </a:bodyPr>
          <a:lstStyle/>
          <a:p>
            <a:pPr algn="l">
              <a:lnSpc>
                <a:spcPct val="110000"/>
              </a:lnSpc>
              <a:spcAft>
                <a:spcPts val="0"/>
              </a:spcAft>
            </a:pPr>
            <a:r>
              <a:rPr sz="3600" b="0" i="0">
                <a:solidFill>
                  <a:srgbClr val="B45309"/>
                </a:solidFill>
                <a:latin typeface="Georgia"/>
              </a:rPr>
              <a:t>[$ 0,000,000]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640080" y="2880360"/>
            <a:ext cx="5120640" cy="274320"/>
          </a:xfrm>
          <a:prstGeom prst="rect">
            <a:avLst/>
          </a:prstGeom>
          <a:noFill/>
        </p:spPr>
        <p:txBody>
          <a:bodyPr wrap="square" anchor="t" lIns="36576" rIns="36576" tIns="18288" bIns="18288">
            <a:spAutoFit/>
          </a:bodyPr>
          <a:lstStyle/>
          <a:p>
            <a:pPr algn="l">
              <a:lnSpc>
                <a:spcPct val="110000"/>
              </a:lnSpc>
              <a:spcAft>
                <a:spcPts val="0"/>
              </a:spcAft>
            </a:pPr>
            <a:r>
              <a:rPr sz="1100" b="1" i="0">
                <a:solidFill>
                  <a:srgbClr val="6B7280"/>
                </a:solidFill>
                <a:latin typeface="Arial"/>
              </a:rPr>
              <a:t>PROPERTY DATA</a:t>
            </a:r>
          </a:p>
        </p:txBody>
      </p:sp>
      <p:graphicFrame>
        <p:nvGraphicFramePr>
          <p:cNvPr id="14" name="Table 13"/>
          <p:cNvGraphicFramePr>
            <a:graphicFrameLocks noGrp="1"/>
          </p:cNvGraphicFramePr>
          <p:nvPr/>
        </p:nvGraphicFramePr>
        <p:xfrm>
          <a:off x="640080" y="3154680"/>
          <a:ext cx="5303520" cy="2432304"/>
        </p:xfrm>
        <a:graphic>
          <a:graphicData uri="http://schemas.openxmlformats.org/drawingml/2006/table">
            <a:tbl>
              <a:tblPr firstRow="0" bandRow="0">
                <a:tableStyleId>{5C22544A-7EE6-4342-B048-85BDC9FD1C3A}</a:tableStyleId>
              </a:tblPr>
              <a:tblGrid>
                <a:gridCol w="3108960"/>
                <a:gridCol w="2194560"/>
              </a:tblGrid>
              <a:tr h="347472">
                <a:tc>
                  <a:txBody>
                    <a:bodyPr wrap="square"/>
                    <a:lstStyle/>
                    <a:p>
                      <a:r>
                        <a:rPr sz="1100" b="1" i="0">
                          <a:solidFill>
                            <a:srgbClr val="FFFFFF"/>
                          </a:solidFill>
                          <a:latin typeface="Arial"/>
                        </a:rPr>
                        <a:t>Item</a:t>
                      </a:r>
                    </a:p>
                  </a:txBody>
                  <a:tcPr marL="73152" marR="73152" marT="27432" marB="27432" anchor="ctr">
                    <a:solidFill>
                      <a:srgbClr val="0F2A43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100" b="1" i="0">
                          <a:solidFill>
                            <a:srgbClr val="FFFFFF"/>
                          </a:solidFill>
                          <a:latin typeface="Arial"/>
                        </a:rPr>
                        <a:t>Detail</a:t>
                      </a:r>
                    </a:p>
                  </a:txBody>
                  <a:tcPr marL="73152" marR="73152" marT="27432" marB="27432" anchor="ctr">
                    <a:solidFill>
                      <a:srgbClr val="0F2A43"/>
                    </a:solidFill>
                  </a:tcPr>
                </a:tc>
              </a:tr>
              <a:tr h="347472">
                <a:tc>
                  <a:txBody>
                    <a:bodyPr wrap="square"/>
                    <a:lstStyle/>
                    <a:p>
                      <a:r>
                        <a:rPr sz="1100" b="0" i="0">
                          <a:solidFill>
                            <a:srgbClr val="1F2937"/>
                          </a:solidFill>
                          <a:latin typeface="Arial"/>
                        </a:rPr>
                        <a:t>Net rentable SF and unit count</a:t>
                      </a:r>
                    </a:p>
                  </a:txBody>
                  <a:tcPr marL="73152" marR="73152" marT="27432" marB="27432" anchor="ctr">
                    <a:solidFill>
                      <a:srgbClr val="FFFFFF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100" b="0" i="0">
                          <a:solidFill>
                            <a:srgbClr val="B45309"/>
                          </a:solidFill>
                          <a:latin typeface="Arial"/>
                        </a:rPr>
                        <a:t>[ ]</a:t>
                      </a:r>
                    </a:p>
                  </a:txBody>
                  <a:tcPr marL="73152" marR="73152" marT="27432" marB="27432" anchor="ctr">
                    <a:solidFill>
                      <a:srgbClr val="FFFFFF"/>
                    </a:solidFill>
                  </a:tcPr>
                </a:tc>
              </a:tr>
              <a:tr h="347472">
                <a:tc>
                  <a:txBody>
                    <a:bodyPr wrap="square"/>
                    <a:lstStyle/>
                    <a:p>
                      <a:r>
                        <a:rPr sz="1100" b="0" i="0">
                          <a:solidFill>
                            <a:srgbClr val="1F2937"/>
                          </a:solidFill>
                          <a:latin typeface="Arial"/>
                        </a:rPr>
                        <a:t>Climate-controlled share</a:t>
                      </a:r>
                    </a:p>
                  </a:txBody>
                  <a:tcPr marL="73152" marR="73152" marT="27432" marB="27432" anchor="ctr">
                    <a:solidFill>
                      <a:srgbClr val="F3F4F6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100" b="0" i="0">
                          <a:solidFill>
                            <a:srgbClr val="B45309"/>
                          </a:solidFill>
                          <a:latin typeface="Arial"/>
                        </a:rPr>
                        <a:t>[ ]</a:t>
                      </a:r>
                    </a:p>
                  </a:txBody>
                  <a:tcPr marL="73152" marR="73152" marT="27432" marB="27432" anchor="ctr">
                    <a:solidFill>
                      <a:srgbClr val="F3F4F6"/>
                    </a:solidFill>
                  </a:tcPr>
                </a:tc>
              </a:tr>
              <a:tr h="347472">
                <a:tc>
                  <a:txBody>
                    <a:bodyPr wrap="square"/>
                    <a:lstStyle/>
                    <a:p>
                      <a:r>
                        <a:rPr sz="1100" b="0" i="0">
                          <a:solidFill>
                            <a:srgbClr val="1F2937"/>
                          </a:solidFill>
                          <a:latin typeface="Arial"/>
                        </a:rPr>
                        <a:t>Year built / expanded</a:t>
                      </a:r>
                    </a:p>
                  </a:txBody>
                  <a:tcPr marL="73152" marR="73152" marT="27432" marB="27432" anchor="ctr">
                    <a:solidFill>
                      <a:srgbClr val="FFFFFF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100" b="0" i="0">
                          <a:solidFill>
                            <a:srgbClr val="B45309"/>
                          </a:solidFill>
                          <a:latin typeface="Arial"/>
                        </a:rPr>
                        <a:t>[ ]</a:t>
                      </a:r>
                    </a:p>
                  </a:txBody>
                  <a:tcPr marL="73152" marR="73152" marT="27432" marB="27432" anchor="ctr">
                    <a:solidFill>
                      <a:srgbClr val="FFFFFF"/>
                    </a:solidFill>
                  </a:tcPr>
                </a:tc>
              </a:tr>
              <a:tr h="347472">
                <a:tc>
                  <a:txBody>
                    <a:bodyPr wrap="square"/>
                    <a:lstStyle/>
                    <a:p>
                      <a:r>
                        <a:rPr sz="1100" b="0" i="0">
                          <a:solidFill>
                            <a:srgbClr val="1F2937"/>
                          </a:solidFill>
                          <a:latin typeface="Arial"/>
                        </a:rPr>
                        <a:t>Site acreage and expansion land</a:t>
                      </a:r>
                    </a:p>
                  </a:txBody>
                  <a:tcPr marL="73152" marR="73152" marT="27432" marB="27432" anchor="ctr">
                    <a:solidFill>
                      <a:srgbClr val="F3F4F6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100" b="0" i="0">
                          <a:solidFill>
                            <a:srgbClr val="B45309"/>
                          </a:solidFill>
                          <a:latin typeface="Arial"/>
                        </a:rPr>
                        <a:t>[ ]</a:t>
                      </a:r>
                    </a:p>
                  </a:txBody>
                  <a:tcPr marL="73152" marR="73152" marT="27432" marB="27432" anchor="ctr">
                    <a:solidFill>
                      <a:srgbClr val="F3F4F6"/>
                    </a:solidFill>
                  </a:tcPr>
                </a:tc>
              </a:tr>
              <a:tr h="347472">
                <a:tc>
                  <a:txBody>
                    <a:bodyPr wrap="square"/>
                    <a:lstStyle/>
                    <a:p>
                      <a:r>
                        <a:rPr sz="1100" b="0" i="0">
                          <a:solidFill>
                            <a:srgbClr val="1F2937"/>
                          </a:solidFill>
                          <a:latin typeface="Arial"/>
                        </a:rPr>
                        <a:t>Management software and access control</a:t>
                      </a:r>
                    </a:p>
                  </a:txBody>
                  <a:tcPr marL="73152" marR="73152" marT="27432" marB="27432" anchor="ctr">
                    <a:solidFill>
                      <a:srgbClr val="FFFFFF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100" b="0" i="0">
                          <a:solidFill>
                            <a:srgbClr val="B45309"/>
                          </a:solidFill>
                          <a:latin typeface="Arial"/>
                        </a:rPr>
                        <a:t>[ ]</a:t>
                      </a:r>
                    </a:p>
                  </a:txBody>
                  <a:tcPr marL="73152" marR="73152" marT="27432" marB="27432" anchor="ctr">
                    <a:solidFill>
                      <a:srgbClr val="FFFFFF"/>
                    </a:solidFill>
                  </a:tcPr>
                </a:tc>
              </a:tr>
              <a:tr h="347472">
                <a:tc>
                  <a:txBody>
                    <a:bodyPr wrap="square"/>
                    <a:lstStyle/>
                    <a:p>
                      <a:r>
                        <a:rPr sz="1100" b="0" i="0">
                          <a:solidFill>
                            <a:srgbClr val="1F2937"/>
                          </a:solidFill>
                          <a:latin typeface="Arial"/>
                        </a:rPr>
                        <a:t>Tenant insurance or protection plan</a:t>
                      </a:r>
                    </a:p>
                  </a:txBody>
                  <a:tcPr marL="73152" marR="73152" marT="27432" marB="27432" anchor="ctr">
                    <a:solidFill>
                      <a:srgbClr val="F3F4F6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100" b="0" i="0">
                          <a:solidFill>
                            <a:srgbClr val="B45309"/>
                          </a:solidFill>
                          <a:latin typeface="Arial"/>
                        </a:rPr>
                        <a:t>[ ]</a:t>
                      </a:r>
                    </a:p>
                  </a:txBody>
                  <a:tcPr marL="73152" marR="73152" marT="27432" marB="27432" anchor="ctr">
                    <a:solidFill>
                      <a:srgbClr val="F3F4F6"/>
                    </a:solidFill>
                  </a:tcPr>
                </a:tc>
              </a:tr>
            </a:tbl>
          </a:graphicData>
        </a:graphic>
      </p:graphicFrame>
      <p:sp>
        <p:nvSpPr>
          <p:cNvPr id="15" name="TextBox 14"/>
          <p:cNvSpPr txBox="1"/>
          <p:nvPr/>
        </p:nvSpPr>
        <p:spPr>
          <a:xfrm>
            <a:off x="6309360" y="1737360"/>
            <a:ext cx="5212080" cy="274320"/>
          </a:xfrm>
          <a:prstGeom prst="rect">
            <a:avLst/>
          </a:prstGeom>
          <a:noFill/>
        </p:spPr>
        <p:txBody>
          <a:bodyPr wrap="square" anchor="t" lIns="36576" rIns="36576" tIns="18288" bIns="18288">
            <a:spAutoFit/>
          </a:bodyPr>
          <a:lstStyle/>
          <a:p>
            <a:pPr algn="l">
              <a:lnSpc>
                <a:spcPct val="110000"/>
              </a:lnSpc>
              <a:spcAft>
                <a:spcPts val="0"/>
              </a:spcAft>
            </a:pPr>
            <a:r>
              <a:rPr sz="1100" b="1" i="0">
                <a:solidFill>
                  <a:srgbClr val="6B7280"/>
                </a:solidFill>
                <a:latin typeface="Arial"/>
              </a:rPr>
              <a:t>KEY METRICS</a:t>
            </a:r>
          </a:p>
        </p:txBody>
      </p:sp>
      <p:sp>
        <p:nvSpPr>
          <p:cNvPr id="16" name="Rectangle 15"/>
          <p:cNvSpPr/>
          <p:nvPr/>
        </p:nvSpPr>
        <p:spPr>
          <a:xfrm>
            <a:off x="6309360" y="2057400"/>
            <a:ext cx="2560320" cy="1005840"/>
          </a:xfrm>
          <a:prstGeom prst="rect">
            <a:avLst/>
          </a:prstGeom>
          <a:solidFill>
            <a:srgbClr val="F3F4F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7" name="Rectangle 16"/>
          <p:cNvSpPr/>
          <p:nvPr/>
        </p:nvSpPr>
        <p:spPr>
          <a:xfrm>
            <a:off x="6309360" y="2057400"/>
            <a:ext cx="54864" cy="1005840"/>
          </a:xfrm>
          <a:prstGeom prst="rect">
            <a:avLst/>
          </a:prstGeom>
          <a:solidFill>
            <a:srgbClr val="2F6F8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8" name="TextBox 17"/>
          <p:cNvSpPr txBox="1"/>
          <p:nvPr/>
        </p:nvSpPr>
        <p:spPr>
          <a:xfrm>
            <a:off x="6492240" y="2130552"/>
            <a:ext cx="2286000" cy="274320"/>
          </a:xfrm>
          <a:prstGeom prst="rect">
            <a:avLst/>
          </a:prstGeom>
          <a:noFill/>
        </p:spPr>
        <p:txBody>
          <a:bodyPr wrap="square" anchor="t" lIns="36576" rIns="36576" tIns="18288" bIns="18288">
            <a:spAutoFit/>
          </a:bodyPr>
          <a:lstStyle/>
          <a:p>
            <a:pPr algn="l">
              <a:lnSpc>
                <a:spcPct val="110000"/>
              </a:lnSpc>
              <a:spcAft>
                <a:spcPts val="0"/>
              </a:spcAft>
            </a:pPr>
            <a:r>
              <a:rPr sz="1000" b="1" i="0">
                <a:solidFill>
                  <a:srgbClr val="6B7280"/>
                </a:solidFill>
                <a:latin typeface="Arial"/>
              </a:rPr>
              <a:t>PRICE PER NET RENTABLE SF</a:t>
            </a:r>
          </a:p>
        </p:txBody>
      </p:sp>
      <p:sp>
        <p:nvSpPr>
          <p:cNvPr id="19" name="TextBox 18"/>
          <p:cNvSpPr txBox="1"/>
          <p:nvPr/>
        </p:nvSpPr>
        <p:spPr>
          <a:xfrm>
            <a:off x="6492240" y="2404872"/>
            <a:ext cx="2286000" cy="594360"/>
          </a:xfrm>
          <a:prstGeom prst="rect">
            <a:avLst/>
          </a:prstGeom>
          <a:noFill/>
        </p:spPr>
        <p:txBody>
          <a:bodyPr wrap="square" anchor="ctr" lIns="36576" rIns="36576" tIns="18288" bIns="18288">
            <a:spAutoFit/>
          </a:bodyPr>
          <a:lstStyle/>
          <a:p>
            <a:pPr algn="l">
              <a:lnSpc>
                <a:spcPct val="110000"/>
              </a:lnSpc>
              <a:spcAft>
                <a:spcPts val="0"/>
              </a:spcAft>
            </a:pPr>
            <a:r>
              <a:rPr sz="1800" b="0" i="0">
                <a:solidFill>
                  <a:srgbClr val="B45309"/>
                </a:solidFill>
                <a:latin typeface="Georgia"/>
              </a:rPr>
              <a:t>[ ]</a:t>
            </a:r>
          </a:p>
        </p:txBody>
      </p:sp>
      <p:sp>
        <p:nvSpPr>
          <p:cNvPr id="20" name="Rectangle 19"/>
          <p:cNvSpPr/>
          <p:nvPr/>
        </p:nvSpPr>
        <p:spPr>
          <a:xfrm>
            <a:off x="8961120" y="2057400"/>
            <a:ext cx="2560320" cy="1005840"/>
          </a:xfrm>
          <a:prstGeom prst="rect">
            <a:avLst/>
          </a:prstGeom>
          <a:solidFill>
            <a:srgbClr val="F3F4F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1" name="Rectangle 20"/>
          <p:cNvSpPr/>
          <p:nvPr/>
        </p:nvSpPr>
        <p:spPr>
          <a:xfrm>
            <a:off x="8961120" y="2057400"/>
            <a:ext cx="54864" cy="1005840"/>
          </a:xfrm>
          <a:prstGeom prst="rect">
            <a:avLst/>
          </a:prstGeom>
          <a:solidFill>
            <a:srgbClr val="2F6F8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2" name="TextBox 21"/>
          <p:cNvSpPr txBox="1"/>
          <p:nvPr/>
        </p:nvSpPr>
        <p:spPr>
          <a:xfrm>
            <a:off x="9144000" y="2130552"/>
            <a:ext cx="2286000" cy="274320"/>
          </a:xfrm>
          <a:prstGeom prst="rect">
            <a:avLst/>
          </a:prstGeom>
          <a:noFill/>
        </p:spPr>
        <p:txBody>
          <a:bodyPr wrap="square" anchor="t" lIns="36576" rIns="36576" tIns="18288" bIns="18288">
            <a:spAutoFit/>
          </a:bodyPr>
          <a:lstStyle/>
          <a:p>
            <a:pPr algn="l">
              <a:lnSpc>
                <a:spcPct val="110000"/>
              </a:lnSpc>
              <a:spcAft>
                <a:spcPts val="0"/>
              </a:spcAft>
            </a:pPr>
            <a:r>
              <a:rPr sz="1000" b="1" i="0">
                <a:solidFill>
                  <a:srgbClr val="6B7280"/>
                </a:solidFill>
                <a:latin typeface="Arial"/>
              </a:rPr>
              <a:t>IN-PLACE CAP RATE</a:t>
            </a:r>
          </a:p>
        </p:txBody>
      </p:sp>
      <p:sp>
        <p:nvSpPr>
          <p:cNvPr id="23" name="TextBox 22"/>
          <p:cNvSpPr txBox="1"/>
          <p:nvPr/>
        </p:nvSpPr>
        <p:spPr>
          <a:xfrm>
            <a:off x="9144000" y="2404872"/>
            <a:ext cx="2286000" cy="594360"/>
          </a:xfrm>
          <a:prstGeom prst="rect">
            <a:avLst/>
          </a:prstGeom>
          <a:noFill/>
        </p:spPr>
        <p:txBody>
          <a:bodyPr wrap="square" anchor="ctr" lIns="36576" rIns="36576" tIns="18288" bIns="18288">
            <a:spAutoFit/>
          </a:bodyPr>
          <a:lstStyle/>
          <a:p>
            <a:pPr algn="l">
              <a:lnSpc>
                <a:spcPct val="110000"/>
              </a:lnSpc>
              <a:spcAft>
                <a:spcPts val="0"/>
              </a:spcAft>
            </a:pPr>
            <a:r>
              <a:rPr sz="1800" b="0" i="0">
                <a:solidFill>
                  <a:srgbClr val="B45309"/>
                </a:solidFill>
                <a:latin typeface="Georgia"/>
              </a:rPr>
              <a:t>[ ]</a:t>
            </a:r>
          </a:p>
        </p:txBody>
      </p:sp>
      <p:sp>
        <p:nvSpPr>
          <p:cNvPr id="24" name="Rectangle 23"/>
          <p:cNvSpPr/>
          <p:nvPr/>
        </p:nvSpPr>
        <p:spPr>
          <a:xfrm>
            <a:off x="6309360" y="3200400"/>
            <a:ext cx="2560320" cy="1005840"/>
          </a:xfrm>
          <a:prstGeom prst="rect">
            <a:avLst/>
          </a:prstGeom>
          <a:solidFill>
            <a:srgbClr val="F3F4F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5" name="Rectangle 24"/>
          <p:cNvSpPr/>
          <p:nvPr/>
        </p:nvSpPr>
        <p:spPr>
          <a:xfrm>
            <a:off x="6309360" y="3200400"/>
            <a:ext cx="54864" cy="1005840"/>
          </a:xfrm>
          <a:prstGeom prst="rect">
            <a:avLst/>
          </a:prstGeom>
          <a:solidFill>
            <a:srgbClr val="2F6F8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6" name="TextBox 25"/>
          <p:cNvSpPr txBox="1"/>
          <p:nvPr/>
        </p:nvSpPr>
        <p:spPr>
          <a:xfrm>
            <a:off x="6492240" y="3273552"/>
            <a:ext cx="2286000" cy="274320"/>
          </a:xfrm>
          <a:prstGeom prst="rect">
            <a:avLst/>
          </a:prstGeom>
          <a:noFill/>
        </p:spPr>
        <p:txBody>
          <a:bodyPr wrap="square" anchor="t" lIns="36576" rIns="36576" tIns="18288" bIns="18288">
            <a:spAutoFit/>
          </a:bodyPr>
          <a:lstStyle/>
          <a:p>
            <a:pPr algn="l">
              <a:lnSpc>
                <a:spcPct val="110000"/>
              </a:lnSpc>
              <a:spcAft>
                <a:spcPts val="0"/>
              </a:spcAft>
            </a:pPr>
            <a:r>
              <a:rPr sz="1000" b="1" i="0">
                <a:solidFill>
                  <a:srgbClr val="6B7280"/>
                </a:solidFill>
                <a:latin typeface="Arial"/>
              </a:rPr>
              <a:t>PHYSICAL OCCUPANCY</a:t>
            </a:r>
          </a:p>
        </p:txBody>
      </p:sp>
      <p:sp>
        <p:nvSpPr>
          <p:cNvPr id="27" name="TextBox 26"/>
          <p:cNvSpPr txBox="1"/>
          <p:nvPr/>
        </p:nvSpPr>
        <p:spPr>
          <a:xfrm>
            <a:off x="6492240" y="3547872"/>
            <a:ext cx="2286000" cy="594360"/>
          </a:xfrm>
          <a:prstGeom prst="rect">
            <a:avLst/>
          </a:prstGeom>
          <a:noFill/>
        </p:spPr>
        <p:txBody>
          <a:bodyPr wrap="square" anchor="ctr" lIns="36576" rIns="36576" tIns="18288" bIns="18288">
            <a:spAutoFit/>
          </a:bodyPr>
          <a:lstStyle/>
          <a:p>
            <a:pPr algn="l">
              <a:lnSpc>
                <a:spcPct val="110000"/>
              </a:lnSpc>
              <a:spcAft>
                <a:spcPts val="0"/>
              </a:spcAft>
            </a:pPr>
            <a:r>
              <a:rPr sz="1800" b="0" i="0">
                <a:solidFill>
                  <a:srgbClr val="B45309"/>
                </a:solidFill>
                <a:latin typeface="Georgia"/>
              </a:rPr>
              <a:t>[ ]</a:t>
            </a:r>
          </a:p>
        </p:txBody>
      </p:sp>
      <p:sp>
        <p:nvSpPr>
          <p:cNvPr id="28" name="Rectangle 27"/>
          <p:cNvSpPr/>
          <p:nvPr/>
        </p:nvSpPr>
        <p:spPr>
          <a:xfrm>
            <a:off x="8961120" y="3200400"/>
            <a:ext cx="2560320" cy="1005840"/>
          </a:xfrm>
          <a:prstGeom prst="rect">
            <a:avLst/>
          </a:prstGeom>
          <a:solidFill>
            <a:srgbClr val="F3F4F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9" name="Rectangle 28"/>
          <p:cNvSpPr/>
          <p:nvPr/>
        </p:nvSpPr>
        <p:spPr>
          <a:xfrm>
            <a:off x="8961120" y="3200400"/>
            <a:ext cx="54864" cy="1005840"/>
          </a:xfrm>
          <a:prstGeom prst="rect">
            <a:avLst/>
          </a:prstGeom>
          <a:solidFill>
            <a:srgbClr val="2F6F8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0" name="TextBox 29"/>
          <p:cNvSpPr txBox="1"/>
          <p:nvPr/>
        </p:nvSpPr>
        <p:spPr>
          <a:xfrm>
            <a:off x="9144000" y="3273552"/>
            <a:ext cx="2286000" cy="274320"/>
          </a:xfrm>
          <a:prstGeom prst="rect">
            <a:avLst/>
          </a:prstGeom>
          <a:noFill/>
        </p:spPr>
        <p:txBody>
          <a:bodyPr wrap="square" anchor="t" lIns="36576" rIns="36576" tIns="18288" bIns="18288">
            <a:spAutoFit/>
          </a:bodyPr>
          <a:lstStyle/>
          <a:p>
            <a:pPr algn="l">
              <a:lnSpc>
                <a:spcPct val="110000"/>
              </a:lnSpc>
              <a:spcAft>
                <a:spcPts val="0"/>
              </a:spcAft>
            </a:pPr>
            <a:r>
              <a:rPr sz="1000" b="1" i="0">
                <a:solidFill>
                  <a:srgbClr val="6B7280"/>
                </a:solidFill>
                <a:latin typeface="Arial"/>
              </a:rPr>
              <a:t>ECONOMIC OCCUPANCY</a:t>
            </a:r>
          </a:p>
        </p:txBody>
      </p:sp>
      <p:sp>
        <p:nvSpPr>
          <p:cNvPr id="31" name="TextBox 30"/>
          <p:cNvSpPr txBox="1"/>
          <p:nvPr/>
        </p:nvSpPr>
        <p:spPr>
          <a:xfrm>
            <a:off x="9144000" y="3547872"/>
            <a:ext cx="2286000" cy="594360"/>
          </a:xfrm>
          <a:prstGeom prst="rect">
            <a:avLst/>
          </a:prstGeom>
          <a:noFill/>
        </p:spPr>
        <p:txBody>
          <a:bodyPr wrap="square" anchor="ctr" lIns="36576" rIns="36576" tIns="18288" bIns="18288">
            <a:spAutoFit/>
          </a:bodyPr>
          <a:lstStyle/>
          <a:p>
            <a:pPr algn="l">
              <a:lnSpc>
                <a:spcPct val="110000"/>
              </a:lnSpc>
              <a:spcAft>
                <a:spcPts val="0"/>
              </a:spcAft>
            </a:pPr>
            <a:r>
              <a:rPr sz="1800" b="0" i="0">
                <a:solidFill>
                  <a:srgbClr val="B45309"/>
                </a:solidFill>
                <a:latin typeface="Georgia"/>
              </a:rPr>
              <a:t>[ ]</a:t>
            </a:r>
          </a:p>
        </p:txBody>
      </p:sp>
      <p:sp>
        <p:nvSpPr>
          <p:cNvPr id="32" name="Rectangle 31"/>
          <p:cNvSpPr/>
          <p:nvPr/>
        </p:nvSpPr>
        <p:spPr>
          <a:xfrm>
            <a:off x="6309360" y="4343400"/>
            <a:ext cx="2560320" cy="1005840"/>
          </a:xfrm>
          <a:prstGeom prst="rect">
            <a:avLst/>
          </a:prstGeom>
          <a:solidFill>
            <a:srgbClr val="F3F4F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3" name="Rectangle 32"/>
          <p:cNvSpPr/>
          <p:nvPr/>
        </p:nvSpPr>
        <p:spPr>
          <a:xfrm>
            <a:off x="6309360" y="4343400"/>
            <a:ext cx="54864" cy="1005840"/>
          </a:xfrm>
          <a:prstGeom prst="rect">
            <a:avLst/>
          </a:prstGeom>
          <a:solidFill>
            <a:srgbClr val="2F6F8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4" name="TextBox 33"/>
          <p:cNvSpPr txBox="1"/>
          <p:nvPr/>
        </p:nvSpPr>
        <p:spPr>
          <a:xfrm>
            <a:off x="6492240" y="4416552"/>
            <a:ext cx="2286000" cy="274320"/>
          </a:xfrm>
          <a:prstGeom prst="rect">
            <a:avLst/>
          </a:prstGeom>
          <a:noFill/>
        </p:spPr>
        <p:txBody>
          <a:bodyPr wrap="square" anchor="t" lIns="36576" rIns="36576" tIns="18288" bIns="18288">
            <a:spAutoFit/>
          </a:bodyPr>
          <a:lstStyle/>
          <a:p>
            <a:pPr algn="l">
              <a:lnSpc>
                <a:spcPct val="110000"/>
              </a:lnSpc>
              <a:spcAft>
                <a:spcPts val="0"/>
              </a:spcAft>
            </a:pPr>
            <a:r>
              <a:rPr sz="1000" b="1" i="0">
                <a:solidFill>
                  <a:srgbClr val="6B7280"/>
                </a:solidFill>
                <a:latin typeface="Arial"/>
              </a:rPr>
              <a:t>STREET RATE VS IN-PLACE RATE</a:t>
            </a:r>
          </a:p>
        </p:txBody>
      </p:sp>
      <p:sp>
        <p:nvSpPr>
          <p:cNvPr id="35" name="TextBox 34"/>
          <p:cNvSpPr txBox="1"/>
          <p:nvPr/>
        </p:nvSpPr>
        <p:spPr>
          <a:xfrm>
            <a:off x="6492240" y="4690872"/>
            <a:ext cx="2286000" cy="594360"/>
          </a:xfrm>
          <a:prstGeom prst="rect">
            <a:avLst/>
          </a:prstGeom>
          <a:noFill/>
        </p:spPr>
        <p:txBody>
          <a:bodyPr wrap="square" anchor="ctr" lIns="36576" rIns="36576" tIns="18288" bIns="18288">
            <a:spAutoFit/>
          </a:bodyPr>
          <a:lstStyle/>
          <a:p>
            <a:pPr algn="l">
              <a:lnSpc>
                <a:spcPct val="110000"/>
              </a:lnSpc>
              <a:spcAft>
                <a:spcPts val="0"/>
              </a:spcAft>
            </a:pPr>
            <a:r>
              <a:rPr sz="1800" b="0" i="0">
                <a:solidFill>
                  <a:srgbClr val="B45309"/>
                </a:solidFill>
                <a:latin typeface="Georgia"/>
              </a:rPr>
              <a:t>[ ]</a:t>
            </a:r>
          </a:p>
        </p:txBody>
      </p:sp>
      <p:sp>
        <p:nvSpPr>
          <p:cNvPr id="36" name="Rectangle 35"/>
          <p:cNvSpPr/>
          <p:nvPr/>
        </p:nvSpPr>
        <p:spPr>
          <a:xfrm>
            <a:off x="8961120" y="4343400"/>
            <a:ext cx="2560320" cy="1005840"/>
          </a:xfrm>
          <a:prstGeom prst="rect">
            <a:avLst/>
          </a:prstGeom>
          <a:solidFill>
            <a:srgbClr val="F3F4F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7" name="Rectangle 36"/>
          <p:cNvSpPr/>
          <p:nvPr/>
        </p:nvSpPr>
        <p:spPr>
          <a:xfrm>
            <a:off x="8961120" y="4343400"/>
            <a:ext cx="54864" cy="1005840"/>
          </a:xfrm>
          <a:prstGeom prst="rect">
            <a:avLst/>
          </a:prstGeom>
          <a:solidFill>
            <a:srgbClr val="2F6F8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8" name="TextBox 37"/>
          <p:cNvSpPr txBox="1"/>
          <p:nvPr/>
        </p:nvSpPr>
        <p:spPr>
          <a:xfrm>
            <a:off x="9144000" y="4416552"/>
            <a:ext cx="2286000" cy="274320"/>
          </a:xfrm>
          <a:prstGeom prst="rect">
            <a:avLst/>
          </a:prstGeom>
          <a:noFill/>
        </p:spPr>
        <p:txBody>
          <a:bodyPr wrap="square" anchor="t" lIns="36576" rIns="36576" tIns="18288" bIns="18288">
            <a:spAutoFit/>
          </a:bodyPr>
          <a:lstStyle/>
          <a:p>
            <a:pPr algn="l">
              <a:lnSpc>
                <a:spcPct val="110000"/>
              </a:lnSpc>
              <a:spcAft>
                <a:spcPts val="0"/>
              </a:spcAft>
            </a:pPr>
            <a:r>
              <a:rPr sz="1000" b="1" i="0">
                <a:solidFill>
                  <a:srgbClr val="6B7280"/>
                </a:solidFill>
                <a:latin typeface="Arial"/>
              </a:rPr>
              <a:t>ANCILLARY INCOME</a:t>
            </a:r>
          </a:p>
        </p:txBody>
      </p:sp>
      <p:sp>
        <p:nvSpPr>
          <p:cNvPr id="39" name="TextBox 38"/>
          <p:cNvSpPr txBox="1"/>
          <p:nvPr/>
        </p:nvSpPr>
        <p:spPr>
          <a:xfrm>
            <a:off x="9144000" y="4690872"/>
            <a:ext cx="2286000" cy="594360"/>
          </a:xfrm>
          <a:prstGeom prst="rect">
            <a:avLst/>
          </a:prstGeom>
          <a:noFill/>
        </p:spPr>
        <p:txBody>
          <a:bodyPr wrap="square" anchor="ctr" lIns="36576" rIns="36576" tIns="18288" bIns="18288">
            <a:spAutoFit/>
          </a:bodyPr>
          <a:lstStyle/>
          <a:p>
            <a:pPr algn="l">
              <a:lnSpc>
                <a:spcPct val="110000"/>
              </a:lnSpc>
              <a:spcAft>
                <a:spcPts val="0"/>
              </a:spcAft>
            </a:pPr>
            <a:r>
              <a:rPr sz="1800" b="0" i="0">
                <a:solidFill>
                  <a:srgbClr val="B45309"/>
                </a:solidFill>
                <a:latin typeface="Georgia"/>
              </a:rPr>
              <a:t>[ ]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128016"/>
          </a:xfrm>
          <a:prstGeom prst="rect">
            <a:avLst/>
          </a:prstGeom>
          <a:solidFill>
            <a:srgbClr val="0F2A4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640080" y="384048"/>
            <a:ext cx="7315200" cy="274320"/>
          </a:xfrm>
          <a:prstGeom prst="rect">
            <a:avLst/>
          </a:prstGeom>
          <a:noFill/>
        </p:spPr>
        <p:txBody>
          <a:bodyPr wrap="square" anchor="t" lIns="36576" rIns="36576" tIns="18288" bIns="18288">
            <a:spAutoFit/>
          </a:bodyPr>
          <a:lstStyle/>
          <a:p>
            <a:pPr algn="l">
              <a:lnSpc>
                <a:spcPct val="110000"/>
              </a:lnSpc>
              <a:spcAft>
                <a:spcPts val="0"/>
              </a:spcAft>
            </a:pPr>
            <a:r>
              <a:rPr sz="1100" b="1" i="0">
                <a:solidFill>
                  <a:srgbClr val="2F6F8F"/>
                </a:solidFill>
                <a:latin typeface="Arial"/>
              </a:rPr>
              <a:t>THE ASSET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640080"/>
            <a:ext cx="10911535" cy="731520"/>
          </a:xfrm>
          <a:prstGeom prst="rect">
            <a:avLst/>
          </a:prstGeom>
          <a:noFill/>
        </p:spPr>
        <p:txBody>
          <a:bodyPr wrap="square" anchor="t" lIns="36576" rIns="36576" tIns="18288" bIns="18288">
            <a:spAutoFit/>
          </a:bodyPr>
          <a:lstStyle/>
          <a:p>
            <a:pPr algn="l">
              <a:lnSpc>
                <a:spcPct val="110000"/>
              </a:lnSpc>
              <a:spcAft>
                <a:spcPts val="0"/>
              </a:spcAft>
            </a:pPr>
            <a:r>
              <a:rPr sz="3000" b="0" i="0">
                <a:solidFill>
                  <a:srgbClr val="0F2A43"/>
                </a:solidFill>
                <a:latin typeface="Georgia"/>
              </a:rPr>
              <a:t>Property Overview</a:t>
            </a:r>
          </a:p>
        </p:txBody>
      </p:sp>
      <p:sp>
        <p:nvSpPr>
          <p:cNvPr id="5" name="Rectangle 4"/>
          <p:cNvSpPr/>
          <p:nvPr/>
        </p:nvSpPr>
        <p:spPr>
          <a:xfrm>
            <a:off x="640080" y="1389888"/>
            <a:ext cx="822960" cy="45720"/>
          </a:xfrm>
          <a:prstGeom prst="rect">
            <a:avLst/>
          </a:prstGeom>
          <a:solidFill>
            <a:srgbClr val="2F6F8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" name="Rectangle 5"/>
          <p:cNvSpPr/>
          <p:nvPr/>
        </p:nvSpPr>
        <p:spPr>
          <a:xfrm>
            <a:off x="640080" y="6355080"/>
            <a:ext cx="10911535" cy="9144"/>
          </a:xfrm>
          <a:prstGeom prst="rect">
            <a:avLst/>
          </a:prstGeom>
          <a:solidFill>
            <a:srgbClr val="D1D5D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" name="TextBox 6"/>
          <p:cNvSpPr txBox="1"/>
          <p:nvPr/>
        </p:nvSpPr>
        <p:spPr>
          <a:xfrm>
            <a:off x="640080" y="6400800"/>
            <a:ext cx="8229600" cy="274320"/>
          </a:xfrm>
          <a:prstGeom prst="rect">
            <a:avLst/>
          </a:prstGeom>
          <a:noFill/>
        </p:spPr>
        <p:txBody>
          <a:bodyPr wrap="square" anchor="t" lIns="36576" rIns="36576" tIns="18288" bIns="18288">
            <a:spAutoFit/>
          </a:bodyPr>
          <a:lstStyle/>
          <a:p>
            <a:pPr algn="l">
              <a:lnSpc>
                <a:spcPct val="110000"/>
              </a:lnSpc>
              <a:spcAft>
                <a:spcPts val="0"/>
              </a:spcAft>
            </a:pPr>
            <a:r>
              <a:rPr sz="1000" b="0" i="0">
                <a:solidFill>
                  <a:srgbClr val="B45309"/>
                </a:solidFill>
                <a:latin typeface="Arial"/>
              </a:rPr>
              <a:t>[Property Name]</a:t>
            </a:r>
            <a:r>
              <a:rPr sz="1000" b="0" i="0">
                <a:solidFill>
                  <a:srgbClr val="6B7280"/>
                </a:solidFill>
                <a:latin typeface="Arial"/>
              </a:rPr>
              <a:t>  ·  Self-Storage Offering Memorandum  ·  Confidential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11002975" y="6400800"/>
            <a:ext cx="548640" cy="27432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r"/>
            <a:fld id="{B6F15528-21DE-4FAA-801E-634DDDAF4B2B}" type="slidenum">
              <a:rPr lang="en-US" sz="1000">
                <a:solidFill>
                  <a:srgbClr val="6B7280"/>
                </a:solidFill>
                <a:latin typeface="Arial"/>
              </a:rPr>
              <a:t>‹#›</a:t>
            </a:fld>
          </a:p>
        </p:txBody>
      </p:sp>
      <p:sp>
        <p:nvSpPr>
          <p:cNvPr id="9" name="TextBox 8"/>
          <p:cNvSpPr txBox="1"/>
          <p:nvPr/>
        </p:nvSpPr>
        <p:spPr>
          <a:xfrm>
            <a:off x="640080" y="5788152"/>
            <a:ext cx="7498079" cy="502920"/>
          </a:xfrm>
          <a:prstGeom prst="rect">
            <a:avLst/>
          </a:prstGeom>
          <a:noFill/>
        </p:spPr>
        <p:txBody>
          <a:bodyPr wrap="square" anchor="t" lIns="36576" rIns="36576" tIns="18288" bIns="18288">
            <a:spAutoFit/>
          </a:bodyPr>
          <a:lstStyle/>
          <a:p>
            <a:pPr algn="l">
              <a:lnSpc>
                <a:spcPct val="110000"/>
              </a:lnSpc>
              <a:spcAft>
                <a:spcPts val="0"/>
              </a:spcAft>
            </a:pPr>
            <a:r>
              <a:rPr sz="1000" b="0" i="1">
                <a:solidFill>
                  <a:srgbClr val="6B7280"/>
                </a:solidFill>
                <a:latin typeface="Arial"/>
              </a:rPr>
              <a:t>WHAT GOES HERE:  A short description of the property: type, size, site, condition, amenities, recent improvements.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8229600" y="5788152"/>
            <a:ext cx="3319272" cy="5029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/>
            <a:r>
              <a:rPr sz="1000" b="1">
                <a:solidFill>
                  <a:srgbClr val="2F6F8F"/>
                </a:solidFill>
                <a:latin typeface="Arial"/>
                <a:hlinkClick r:id="rId2"/>
              </a:rPr>
              <a:t>Fill this page from your deal: try IntellCRE, free to start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640080" y="1783080"/>
            <a:ext cx="5486400" cy="3840480"/>
          </a:xfrm>
          <a:prstGeom prst="rect">
            <a:avLst/>
          </a:prstGeom>
          <a:noFill/>
        </p:spPr>
        <p:txBody>
          <a:bodyPr wrap="square" anchor="t" lIns="36576" rIns="36576" tIns="18288" bIns="18288">
            <a:spAutoFit/>
          </a:bodyPr>
          <a:lstStyle/>
          <a:p>
            <a:pPr algn="l">
              <a:lnSpc>
                <a:spcPct val="120000"/>
              </a:lnSpc>
              <a:spcAft>
                <a:spcPts val="1200"/>
              </a:spcAft>
            </a:pPr>
            <a:r>
              <a:rPr sz="1500" b="0" i="0">
                <a:solidFill>
                  <a:srgbClr val="B45309"/>
                </a:solidFill>
                <a:latin typeface="Arial"/>
              </a:rPr>
              <a:t>[Two to four sentences describing the property: type, size, location, condition.]</a:t>
            </a:r>
          </a:p>
          <a:p>
            <a:pPr algn="l">
              <a:lnSpc>
                <a:spcPct val="120000"/>
              </a:lnSpc>
              <a:spcAft>
                <a:spcPts val="1200"/>
              </a:spcAft>
            </a:pPr>
            <a:r>
              <a:rPr sz="1500" b="0" i="0">
                <a:solidFill>
                  <a:srgbClr val="B45309"/>
                </a:solidFill>
                <a:latin typeface="Arial"/>
              </a:rPr>
              <a:t>[Site and building details: stories, construction, parking, amenities.]</a:t>
            </a:r>
          </a:p>
          <a:p>
            <a:pPr algn="l">
              <a:lnSpc>
                <a:spcPct val="120000"/>
              </a:lnSpc>
              <a:spcAft>
                <a:spcPts val="1200"/>
              </a:spcAft>
            </a:pPr>
            <a:r>
              <a:rPr sz="1500" b="0" i="0">
                <a:solidFill>
                  <a:srgbClr val="B45309"/>
                </a:solidFill>
                <a:latin typeface="Arial"/>
              </a:rPr>
              <a:t>[Recent capital improvements, with dates.]</a:t>
            </a:r>
          </a:p>
        </p:txBody>
      </p:sp>
      <p:sp>
        <p:nvSpPr>
          <p:cNvPr id="12" name="Rectangle 11"/>
          <p:cNvSpPr/>
          <p:nvPr/>
        </p:nvSpPr>
        <p:spPr>
          <a:xfrm>
            <a:off x="6583680" y="1783080"/>
            <a:ext cx="4937760" cy="3840480"/>
          </a:xfrm>
          <a:prstGeom prst="rect">
            <a:avLst/>
          </a:prstGeom>
          <a:solidFill>
            <a:srgbClr val="F3F4F6"/>
          </a:solidFill>
          <a:ln w="9525">
            <a:solidFill>
              <a:srgbClr val="D1D5DB"/>
            </a:solidFill>
            <a:prstDash val="dash"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3" name="TextBox 12"/>
          <p:cNvSpPr txBox="1"/>
          <p:nvPr/>
        </p:nvSpPr>
        <p:spPr>
          <a:xfrm>
            <a:off x="6583680" y="1783080"/>
            <a:ext cx="4937760" cy="3840480"/>
          </a:xfrm>
          <a:prstGeom prst="rect">
            <a:avLst/>
          </a:prstGeom>
          <a:noFill/>
        </p:spPr>
        <p:txBody>
          <a:bodyPr wrap="square" anchor="ctr" lIns="36576" rIns="36576" tIns="18288" bIns="18288">
            <a:spAutoFit/>
          </a:bodyPr>
          <a:lstStyle/>
          <a:p>
            <a:pPr algn="ctr">
              <a:lnSpc>
                <a:spcPct val="110000"/>
              </a:lnSpc>
              <a:spcAft>
                <a:spcPts val="0"/>
              </a:spcAft>
            </a:pPr>
            <a:r>
              <a:rPr sz="1200" b="0" i="0">
                <a:solidFill>
                  <a:srgbClr val="B45309"/>
                </a:solidFill>
                <a:latin typeface="Arial"/>
              </a:rPr>
              <a:t>[Decorative photo]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128016"/>
          </a:xfrm>
          <a:prstGeom prst="rect">
            <a:avLst/>
          </a:prstGeom>
          <a:solidFill>
            <a:srgbClr val="0F2A4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640080" y="384048"/>
            <a:ext cx="7315200" cy="274320"/>
          </a:xfrm>
          <a:prstGeom prst="rect">
            <a:avLst/>
          </a:prstGeom>
          <a:noFill/>
        </p:spPr>
        <p:txBody>
          <a:bodyPr wrap="square" anchor="t" lIns="36576" rIns="36576" tIns="18288" bIns="18288">
            <a:spAutoFit/>
          </a:bodyPr>
          <a:lstStyle/>
          <a:p>
            <a:pPr algn="l">
              <a:lnSpc>
                <a:spcPct val="110000"/>
              </a:lnSpc>
              <a:spcAft>
                <a:spcPts val="0"/>
              </a:spcAft>
            </a:pPr>
            <a:r>
              <a:rPr sz="1100" b="1" i="0">
                <a:solidFill>
                  <a:srgbClr val="2F6F8F"/>
                </a:solidFill>
                <a:latin typeface="Arial"/>
              </a:rPr>
              <a:t>THE ASSET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640080"/>
            <a:ext cx="10911535" cy="731520"/>
          </a:xfrm>
          <a:prstGeom prst="rect">
            <a:avLst/>
          </a:prstGeom>
          <a:noFill/>
        </p:spPr>
        <p:txBody>
          <a:bodyPr wrap="square" anchor="t" lIns="36576" rIns="36576" tIns="18288" bIns="18288">
            <a:spAutoFit/>
          </a:bodyPr>
          <a:lstStyle/>
          <a:p>
            <a:pPr algn="l">
              <a:lnSpc>
                <a:spcPct val="110000"/>
              </a:lnSpc>
              <a:spcAft>
                <a:spcPts val="0"/>
              </a:spcAft>
            </a:pPr>
            <a:r>
              <a:rPr sz="3000" b="0" i="0">
                <a:solidFill>
                  <a:srgbClr val="0F2A43"/>
                </a:solidFill>
                <a:latin typeface="Georgia"/>
              </a:rPr>
              <a:t>Photos</a:t>
            </a:r>
          </a:p>
        </p:txBody>
      </p:sp>
      <p:sp>
        <p:nvSpPr>
          <p:cNvPr id="5" name="Rectangle 4"/>
          <p:cNvSpPr/>
          <p:nvPr/>
        </p:nvSpPr>
        <p:spPr>
          <a:xfrm>
            <a:off x="640080" y="1389888"/>
            <a:ext cx="822960" cy="45720"/>
          </a:xfrm>
          <a:prstGeom prst="rect">
            <a:avLst/>
          </a:prstGeom>
          <a:solidFill>
            <a:srgbClr val="2F6F8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" name="Rectangle 5"/>
          <p:cNvSpPr/>
          <p:nvPr/>
        </p:nvSpPr>
        <p:spPr>
          <a:xfrm>
            <a:off x="640080" y="6355080"/>
            <a:ext cx="10911535" cy="9144"/>
          </a:xfrm>
          <a:prstGeom prst="rect">
            <a:avLst/>
          </a:prstGeom>
          <a:solidFill>
            <a:srgbClr val="D1D5D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" name="TextBox 6"/>
          <p:cNvSpPr txBox="1"/>
          <p:nvPr/>
        </p:nvSpPr>
        <p:spPr>
          <a:xfrm>
            <a:off x="640080" y="6400800"/>
            <a:ext cx="8229600" cy="274320"/>
          </a:xfrm>
          <a:prstGeom prst="rect">
            <a:avLst/>
          </a:prstGeom>
          <a:noFill/>
        </p:spPr>
        <p:txBody>
          <a:bodyPr wrap="square" anchor="t" lIns="36576" rIns="36576" tIns="18288" bIns="18288">
            <a:spAutoFit/>
          </a:bodyPr>
          <a:lstStyle/>
          <a:p>
            <a:pPr algn="l">
              <a:lnSpc>
                <a:spcPct val="110000"/>
              </a:lnSpc>
              <a:spcAft>
                <a:spcPts val="0"/>
              </a:spcAft>
            </a:pPr>
            <a:r>
              <a:rPr sz="1000" b="0" i="0">
                <a:solidFill>
                  <a:srgbClr val="B45309"/>
                </a:solidFill>
                <a:latin typeface="Arial"/>
              </a:rPr>
              <a:t>[Property Name]</a:t>
            </a:r>
            <a:r>
              <a:rPr sz="1000" b="0" i="0">
                <a:solidFill>
                  <a:srgbClr val="6B7280"/>
                </a:solidFill>
                <a:latin typeface="Arial"/>
              </a:rPr>
              <a:t>  ·  Self-Storage Offering Memorandum  ·  Confidential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11002975" y="6400800"/>
            <a:ext cx="548640" cy="27432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r"/>
            <a:fld id="{B6F15528-21DE-4FAA-801E-634DDDAF4B2B}" type="slidenum">
              <a:rPr lang="en-US" sz="1000">
                <a:solidFill>
                  <a:srgbClr val="6B7280"/>
                </a:solidFill>
                <a:latin typeface="Arial"/>
              </a:rPr>
              <a:t>‹#›</a:t>
            </a:fld>
          </a:p>
        </p:txBody>
      </p:sp>
      <p:sp>
        <p:nvSpPr>
          <p:cNvPr id="9" name="TextBox 8"/>
          <p:cNvSpPr txBox="1"/>
          <p:nvPr/>
        </p:nvSpPr>
        <p:spPr>
          <a:xfrm>
            <a:off x="640080" y="5788152"/>
            <a:ext cx="7498079" cy="502920"/>
          </a:xfrm>
          <a:prstGeom prst="rect">
            <a:avLst/>
          </a:prstGeom>
          <a:noFill/>
        </p:spPr>
        <p:txBody>
          <a:bodyPr wrap="square" anchor="t" lIns="36576" rIns="36576" tIns="18288" bIns="18288">
            <a:spAutoFit/>
          </a:bodyPr>
          <a:lstStyle/>
          <a:p>
            <a:pPr algn="l">
              <a:lnSpc>
                <a:spcPct val="110000"/>
              </a:lnSpc>
              <a:spcAft>
                <a:spcPts val="0"/>
              </a:spcAft>
            </a:pPr>
            <a:r>
              <a:rPr sz="1000" b="0" i="1">
                <a:solidFill>
                  <a:srgbClr val="6B7280"/>
                </a:solidFill>
                <a:latin typeface="Arial"/>
              </a:rPr>
              <a:t>WHAT GOES HERE:  Six of your best property photos with short captions. Exterior first, then interiors and amenities.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8229600" y="5788152"/>
            <a:ext cx="3319272" cy="5029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/>
            <a:r>
              <a:rPr sz="1000" b="1">
                <a:solidFill>
                  <a:srgbClr val="2F6F8F"/>
                </a:solidFill>
                <a:latin typeface="Arial"/>
                <a:hlinkClick r:id="rId2"/>
              </a:rPr>
              <a:t>Fill this page from your deal: try IntellCRE, free to start</a:t>
            </a:r>
          </a:p>
        </p:txBody>
      </p:sp>
      <p:sp>
        <p:nvSpPr>
          <p:cNvPr id="11" name="Rectangle 10"/>
          <p:cNvSpPr/>
          <p:nvPr/>
        </p:nvSpPr>
        <p:spPr>
          <a:xfrm>
            <a:off x="640080" y="1783080"/>
            <a:ext cx="3566160" cy="1783080"/>
          </a:xfrm>
          <a:prstGeom prst="rect">
            <a:avLst/>
          </a:prstGeom>
          <a:solidFill>
            <a:srgbClr val="F3F4F6"/>
          </a:solidFill>
          <a:ln w="9525">
            <a:solidFill>
              <a:srgbClr val="D1D5DB"/>
            </a:solidFill>
            <a:prstDash val="dash"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2" name="TextBox 11"/>
          <p:cNvSpPr txBox="1"/>
          <p:nvPr/>
        </p:nvSpPr>
        <p:spPr>
          <a:xfrm>
            <a:off x="640080" y="1783080"/>
            <a:ext cx="3566160" cy="1783080"/>
          </a:xfrm>
          <a:prstGeom prst="rect">
            <a:avLst/>
          </a:prstGeom>
          <a:noFill/>
        </p:spPr>
        <p:txBody>
          <a:bodyPr wrap="square" anchor="ctr" lIns="36576" rIns="36576" tIns="18288" bIns="18288">
            <a:spAutoFit/>
          </a:bodyPr>
          <a:lstStyle/>
          <a:p>
            <a:pPr algn="ctr">
              <a:lnSpc>
                <a:spcPct val="110000"/>
              </a:lnSpc>
              <a:spcAft>
                <a:spcPts val="0"/>
              </a:spcAft>
            </a:pPr>
            <a:r>
              <a:rPr sz="1200" b="0" i="0">
                <a:solidFill>
                  <a:srgbClr val="B45309"/>
                </a:solidFill>
                <a:latin typeface="Arial"/>
              </a:rPr>
              <a:t>[Photo 1 and caption]</a:t>
            </a:r>
          </a:p>
        </p:txBody>
      </p:sp>
      <p:sp>
        <p:nvSpPr>
          <p:cNvPr id="13" name="Rectangle 12"/>
          <p:cNvSpPr/>
          <p:nvPr/>
        </p:nvSpPr>
        <p:spPr>
          <a:xfrm>
            <a:off x="4389120" y="1783080"/>
            <a:ext cx="3566160" cy="1783080"/>
          </a:xfrm>
          <a:prstGeom prst="rect">
            <a:avLst/>
          </a:prstGeom>
          <a:solidFill>
            <a:srgbClr val="F3F4F6"/>
          </a:solidFill>
          <a:ln w="9525">
            <a:solidFill>
              <a:srgbClr val="D1D5DB"/>
            </a:solidFill>
            <a:prstDash val="dash"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4" name="TextBox 13"/>
          <p:cNvSpPr txBox="1"/>
          <p:nvPr/>
        </p:nvSpPr>
        <p:spPr>
          <a:xfrm>
            <a:off x="4389120" y="1783080"/>
            <a:ext cx="3566160" cy="1783080"/>
          </a:xfrm>
          <a:prstGeom prst="rect">
            <a:avLst/>
          </a:prstGeom>
          <a:noFill/>
        </p:spPr>
        <p:txBody>
          <a:bodyPr wrap="square" anchor="ctr" lIns="36576" rIns="36576" tIns="18288" bIns="18288">
            <a:spAutoFit/>
          </a:bodyPr>
          <a:lstStyle/>
          <a:p>
            <a:pPr algn="ctr">
              <a:lnSpc>
                <a:spcPct val="110000"/>
              </a:lnSpc>
              <a:spcAft>
                <a:spcPts val="0"/>
              </a:spcAft>
            </a:pPr>
            <a:r>
              <a:rPr sz="1200" b="0" i="0">
                <a:solidFill>
                  <a:srgbClr val="B45309"/>
                </a:solidFill>
                <a:latin typeface="Arial"/>
              </a:rPr>
              <a:t>[Photo 2 and caption]</a:t>
            </a:r>
          </a:p>
        </p:txBody>
      </p:sp>
      <p:sp>
        <p:nvSpPr>
          <p:cNvPr id="15" name="Rectangle 14"/>
          <p:cNvSpPr/>
          <p:nvPr/>
        </p:nvSpPr>
        <p:spPr>
          <a:xfrm>
            <a:off x="8138159" y="1783080"/>
            <a:ext cx="3566160" cy="1783080"/>
          </a:xfrm>
          <a:prstGeom prst="rect">
            <a:avLst/>
          </a:prstGeom>
          <a:solidFill>
            <a:srgbClr val="F3F4F6"/>
          </a:solidFill>
          <a:ln w="9525">
            <a:solidFill>
              <a:srgbClr val="D1D5DB"/>
            </a:solidFill>
            <a:prstDash val="dash"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6" name="TextBox 15"/>
          <p:cNvSpPr txBox="1"/>
          <p:nvPr/>
        </p:nvSpPr>
        <p:spPr>
          <a:xfrm>
            <a:off x="8138159" y="1783080"/>
            <a:ext cx="3566160" cy="1783080"/>
          </a:xfrm>
          <a:prstGeom prst="rect">
            <a:avLst/>
          </a:prstGeom>
          <a:noFill/>
        </p:spPr>
        <p:txBody>
          <a:bodyPr wrap="square" anchor="ctr" lIns="36576" rIns="36576" tIns="18288" bIns="18288">
            <a:spAutoFit/>
          </a:bodyPr>
          <a:lstStyle/>
          <a:p>
            <a:pPr algn="ctr">
              <a:lnSpc>
                <a:spcPct val="110000"/>
              </a:lnSpc>
              <a:spcAft>
                <a:spcPts val="0"/>
              </a:spcAft>
            </a:pPr>
            <a:r>
              <a:rPr sz="1200" b="0" i="0">
                <a:solidFill>
                  <a:srgbClr val="B45309"/>
                </a:solidFill>
                <a:latin typeface="Arial"/>
              </a:rPr>
              <a:t>[Photo 3 and caption]</a:t>
            </a:r>
          </a:p>
        </p:txBody>
      </p:sp>
      <p:sp>
        <p:nvSpPr>
          <p:cNvPr id="17" name="Rectangle 16"/>
          <p:cNvSpPr/>
          <p:nvPr/>
        </p:nvSpPr>
        <p:spPr>
          <a:xfrm>
            <a:off x="640080" y="3703320"/>
            <a:ext cx="3566160" cy="1783080"/>
          </a:xfrm>
          <a:prstGeom prst="rect">
            <a:avLst/>
          </a:prstGeom>
          <a:solidFill>
            <a:srgbClr val="F3F4F6"/>
          </a:solidFill>
          <a:ln w="9525">
            <a:solidFill>
              <a:srgbClr val="D1D5DB"/>
            </a:solidFill>
            <a:prstDash val="dash"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8" name="TextBox 17"/>
          <p:cNvSpPr txBox="1"/>
          <p:nvPr/>
        </p:nvSpPr>
        <p:spPr>
          <a:xfrm>
            <a:off x="640080" y="3703320"/>
            <a:ext cx="3566160" cy="1783080"/>
          </a:xfrm>
          <a:prstGeom prst="rect">
            <a:avLst/>
          </a:prstGeom>
          <a:noFill/>
        </p:spPr>
        <p:txBody>
          <a:bodyPr wrap="square" anchor="ctr" lIns="36576" rIns="36576" tIns="18288" bIns="18288">
            <a:spAutoFit/>
          </a:bodyPr>
          <a:lstStyle/>
          <a:p>
            <a:pPr algn="ctr">
              <a:lnSpc>
                <a:spcPct val="110000"/>
              </a:lnSpc>
              <a:spcAft>
                <a:spcPts val="0"/>
              </a:spcAft>
            </a:pPr>
            <a:r>
              <a:rPr sz="1200" b="0" i="0">
                <a:solidFill>
                  <a:srgbClr val="B45309"/>
                </a:solidFill>
                <a:latin typeface="Arial"/>
              </a:rPr>
              <a:t>[Photo 4 and caption]</a:t>
            </a:r>
          </a:p>
        </p:txBody>
      </p:sp>
      <p:sp>
        <p:nvSpPr>
          <p:cNvPr id="19" name="Rectangle 18"/>
          <p:cNvSpPr/>
          <p:nvPr/>
        </p:nvSpPr>
        <p:spPr>
          <a:xfrm>
            <a:off x="4389120" y="3703320"/>
            <a:ext cx="3566160" cy="1783080"/>
          </a:xfrm>
          <a:prstGeom prst="rect">
            <a:avLst/>
          </a:prstGeom>
          <a:solidFill>
            <a:srgbClr val="F3F4F6"/>
          </a:solidFill>
          <a:ln w="9525">
            <a:solidFill>
              <a:srgbClr val="D1D5DB"/>
            </a:solidFill>
            <a:prstDash val="dash"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0" name="TextBox 19"/>
          <p:cNvSpPr txBox="1"/>
          <p:nvPr/>
        </p:nvSpPr>
        <p:spPr>
          <a:xfrm>
            <a:off x="4389120" y="3703320"/>
            <a:ext cx="3566160" cy="1783080"/>
          </a:xfrm>
          <a:prstGeom prst="rect">
            <a:avLst/>
          </a:prstGeom>
          <a:noFill/>
        </p:spPr>
        <p:txBody>
          <a:bodyPr wrap="square" anchor="ctr" lIns="36576" rIns="36576" tIns="18288" bIns="18288">
            <a:spAutoFit/>
          </a:bodyPr>
          <a:lstStyle/>
          <a:p>
            <a:pPr algn="ctr">
              <a:lnSpc>
                <a:spcPct val="110000"/>
              </a:lnSpc>
              <a:spcAft>
                <a:spcPts val="0"/>
              </a:spcAft>
            </a:pPr>
            <a:r>
              <a:rPr sz="1200" b="0" i="0">
                <a:solidFill>
                  <a:srgbClr val="B45309"/>
                </a:solidFill>
                <a:latin typeface="Arial"/>
              </a:rPr>
              <a:t>[Photo 5 and caption]</a:t>
            </a:r>
          </a:p>
        </p:txBody>
      </p:sp>
      <p:sp>
        <p:nvSpPr>
          <p:cNvPr id="21" name="Rectangle 20"/>
          <p:cNvSpPr/>
          <p:nvPr/>
        </p:nvSpPr>
        <p:spPr>
          <a:xfrm>
            <a:off x="8138159" y="3703320"/>
            <a:ext cx="3566160" cy="1783080"/>
          </a:xfrm>
          <a:prstGeom prst="rect">
            <a:avLst/>
          </a:prstGeom>
          <a:solidFill>
            <a:srgbClr val="F3F4F6"/>
          </a:solidFill>
          <a:ln w="9525">
            <a:solidFill>
              <a:srgbClr val="D1D5DB"/>
            </a:solidFill>
            <a:prstDash val="dash"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2" name="TextBox 21"/>
          <p:cNvSpPr txBox="1"/>
          <p:nvPr/>
        </p:nvSpPr>
        <p:spPr>
          <a:xfrm>
            <a:off x="8138159" y="3703320"/>
            <a:ext cx="3566160" cy="1783080"/>
          </a:xfrm>
          <a:prstGeom prst="rect">
            <a:avLst/>
          </a:prstGeom>
          <a:noFill/>
        </p:spPr>
        <p:txBody>
          <a:bodyPr wrap="square" anchor="ctr" lIns="36576" rIns="36576" tIns="18288" bIns="18288">
            <a:spAutoFit/>
          </a:bodyPr>
          <a:lstStyle/>
          <a:p>
            <a:pPr algn="ctr">
              <a:lnSpc>
                <a:spcPct val="110000"/>
              </a:lnSpc>
              <a:spcAft>
                <a:spcPts val="0"/>
              </a:spcAft>
            </a:pPr>
            <a:r>
              <a:rPr sz="1200" b="0" i="0">
                <a:solidFill>
                  <a:srgbClr val="B45309"/>
                </a:solidFill>
                <a:latin typeface="Arial"/>
              </a:rPr>
              <a:t>[Photo 6 and caption]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128016"/>
          </a:xfrm>
          <a:prstGeom prst="rect">
            <a:avLst/>
          </a:prstGeom>
          <a:solidFill>
            <a:srgbClr val="0F2A4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640080" y="384048"/>
            <a:ext cx="7315200" cy="274320"/>
          </a:xfrm>
          <a:prstGeom prst="rect">
            <a:avLst/>
          </a:prstGeom>
          <a:noFill/>
        </p:spPr>
        <p:txBody>
          <a:bodyPr wrap="square" anchor="t" lIns="36576" rIns="36576" tIns="18288" bIns="18288">
            <a:spAutoFit/>
          </a:bodyPr>
          <a:lstStyle/>
          <a:p>
            <a:pPr algn="l">
              <a:lnSpc>
                <a:spcPct val="110000"/>
              </a:lnSpc>
              <a:spcAft>
                <a:spcPts val="0"/>
              </a:spcAft>
            </a:pPr>
            <a:r>
              <a:rPr sz="1100" b="1" i="0">
                <a:solidFill>
                  <a:srgbClr val="2F6F8F"/>
                </a:solidFill>
                <a:latin typeface="Arial"/>
              </a:rPr>
              <a:t>THE ASSET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640080"/>
            <a:ext cx="10911535" cy="731520"/>
          </a:xfrm>
          <a:prstGeom prst="rect">
            <a:avLst/>
          </a:prstGeom>
          <a:noFill/>
        </p:spPr>
        <p:txBody>
          <a:bodyPr wrap="square" anchor="t" lIns="36576" rIns="36576" tIns="18288" bIns="18288">
            <a:spAutoFit/>
          </a:bodyPr>
          <a:lstStyle/>
          <a:p>
            <a:pPr algn="l">
              <a:lnSpc>
                <a:spcPct val="110000"/>
              </a:lnSpc>
              <a:spcAft>
                <a:spcPts val="0"/>
              </a:spcAft>
            </a:pPr>
            <a:r>
              <a:rPr sz="3000" b="0" i="0">
                <a:solidFill>
                  <a:srgbClr val="0F2A43"/>
                </a:solidFill>
                <a:latin typeface="Georgia"/>
              </a:rPr>
              <a:t>Area</a:t>
            </a:r>
          </a:p>
        </p:txBody>
      </p:sp>
      <p:sp>
        <p:nvSpPr>
          <p:cNvPr id="5" name="Rectangle 4"/>
          <p:cNvSpPr/>
          <p:nvPr/>
        </p:nvSpPr>
        <p:spPr>
          <a:xfrm>
            <a:off x="640080" y="1389888"/>
            <a:ext cx="822960" cy="45720"/>
          </a:xfrm>
          <a:prstGeom prst="rect">
            <a:avLst/>
          </a:prstGeom>
          <a:solidFill>
            <a:srgbClr val="2F6F8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" name="Rectangle 5"/>
          <p:cNvSpPr/>
          <p:nvPr/>
        </p:nvSpPr>
        <p:spPr>
          <a:xfrm>
            <a:off x="640080" y="6355080"/>
            <a:ext cx="10911535" cy="9144"/>
          </a:xfrm>
          <a:prstGeom prst="rect">
            <a:avLst/>
          </a:prstGeom>
          <a:solidFill>
            <a:srgbClr val="D1D5D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" name="TextBox 6"/>
          <p:cNvSpPr txBox="1"/>
          <p:nvPr/>
        </p:nvSpPr>
        <p:spPr>
          <a:xfrm>
            <a:off x="640080" y="6400800"/>
            <a:ext cx="8229600" cy="274320"/>
          </a:xfrm>
          <a:prstGeom prst="rect">
            <a:avLst/>
          </a:prstGeom>
          <a:noFill/>
        </p:spPr>
        <p:txBody>
          <a:bodyPr wrap="square" anchor="t" lIns="36576" rIns="36576" tIns="18288" bIns="18288">
            <a:spAutoFit/>
          </a:bodyPr>
          <a:lstStyle/>
          <a:p>
            <a:pPr algn="l">
              <a:lnSpc>
                <a:spcPct val="110000"/>
              </a:lnSpc>
              <a:spcAft>
                <a:spcPts val="0"/>
              </a:spcAft>
            </a:pPr>
            <a:r>
              <a:rPr sz="1000" b="0" i="0">
                <a:solidFill>
                  <a:srgbClr val="B45309"/>
                </a:solidFill>
                <a:latin typeface="Arial"/>
              </a:rPr>
              <a:t>[Property Name]</a:t>
            </a:r>
            <a:r>
              <a:rPr sz="1000" b="0" i="0">
                <a:solidFill>
                  <a:srgbClr val="6B7280"/>
                </a:solidFill>
                <a:latin typeface="Arial"/>
              </a:rPr>
              <a:t>  ·  Self-Storage Offering Memorandum  ·  Confidential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11002975" y="6400800"/>
            <a:ext cx="548640" cy="27432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r"/>
            <a:fld id="{B6F15528-21DE-4FAA-801E-634DDDAF4B2B}" type="slidenum">
              <a:rPr lang="en-US" sz="1000">
                <a:solidFill>
                  <a:srgbClr val="6B7280"/>
                </a:solidFill>
                <a:latin typeface="Arial"/>
              </a:rPr>
              <a:t>‹#›</a:t>
            </a:fld>
          </a:p>
        </p:txBody>
      </p:sp>
      <p:sp>
        <p:nvSpPr>
          <p:cNvPr id="9" name="TextBox 8"/>
          <p:cNvSpPr txBox="1"/>
          <p:nvPr/>
        </p:nvSpPr>
        <p:spPr>
          <a:xfrm>
            <a:off x="640080" y="5788152"/>
            <a:ext cx="7498079" cy="502920"/>
          </a:xfrm>
          <a:prstGeom prst="rect">
            <a:avLst/>
          </a:prstGeom>
          <a:noFill/>
        </p:spPr>
        <p:txBody>
          <a:bodyPr wrap="square" anchor="t" lIns="36576" rIns="36576" tIns="18288" bIns="18288">
            <a:spAutoFit/>
          </a:bodyPr>
          <a:lstStyle/>
          <a:p>
            <a:pPr algn="l">
              <a:lnSpc>
                <a:spcPct val="110000"/>
              </a:lnSpc>
              <a:spcAft>
                <a:spcPts val="0"/>
              </a:spcAft>
            </a:pPr>
            <a:r>
              <a:rPr sz="1000" b="0" i="1">
                <a:solidFill>
                  <a:srgbClr val="6B7280"/>
                </a:solidFill>
                <a:latin typeface="Arial"/>
              </a:rPr>
              <a:t>WHAT GOES HERE:  The surrounding area: submarket character, access, nearby anchors.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8229600" y="5788152"/>
            <a:ext cx="3319272" cy="5029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/>
            <a:r>
              <a:rPr sz="1000" b="1">
                <a:solidFill>
                  <a:srgbClr val="2F6F8F"/>
                </a:solidFill>
                <a:latin typeface="Arial"/>
                <a:hlinkClick r:id="rId2"/>
              </a:rPr>
              <a:t>Fill this page from your deal: try IntellCRE, free to start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640080" y="1783080"/>
            <a:ext cx="5486400" cy="3840480"/>
          </a:xfrm>
          <a:prstGeom prst="rect">
            <a:avLst/>
          </a:prstGeom>
          <a:noFill/>
        </p:spPr>
        <p:txBody>
          <a:bodyPr wrap="square" anchor="t" lIns="36576" rIns="36576" tIns="18288" bIns="18288">
            <a:spAutoFit/>
          </a:bodyPr>
          <a:lstStyle/>
          <a:p>
            <a:pPr algn="l">
              <a:lnSpc>
                <a:spcPct val="120000"/>
              </a:lnSpc>
              <a:spcAft>
                <a:spcPts val="1200"/>
              </a:spcAft>
            </a:pPr>
            <a:r>
              <a:rPr sz="1500" b="0" i="0">
                <a:solidFill>
                  <a:srgbClr val="B45309"/>
                </a:solidFill>
                <a:latin typeface="Arial"/>
              </a:rPr>
              <a:t>[Describe the surrounding area: submarket character, access, nearby anchors.]</a:t>
            </a:r>
          </a:p>
          <a:p>
            <a:pPr algn="l">
              <a:lnSpc>
                <a:spcPct val="120000"/>
              </a:lnSpc>
              <a:spcAft>
                <a:spcPts val="1200"/>
              </a:spcAft>
            </a:pPr>
            <a:r>
              <a:rPr sz="1500" b="0" i="0">
                <a:solidFill>
                  <a:srgbClr val="B45309"/>
                </a:solidFill>
                <a:latin typeface="Arial"/>
              </a:rPr>
              <a:t>[Transit, highways and typical drive times.]</a:t>
            </a:r>
          </a:p>
        </p:txBody>
      </p:sp>
      <p:sp>
        <p:nvSpPr>
          <p:cNvPr id="12" name="Rectangle 11"/>
          <p:cNvSpPr/>
          <p:nvPr/>
        </p:nvSpPr>
        <p:spPr>
          <a:xfrm>
            <a:off x="6583680" y="1783080"/>
            <a:ext cx="4937760" cy="3840480"/>
          </a:xfrm>
          <a:prstGeom prst="rect">
            <a:avLst/>
          </a:prstGeom>
          <a:solidFill>
            <a:srgbClr val="F3F4F6"/>
          </a:solidFill>
          <a:ln w="9525">
            <a:solidFill>
              <a:srgbClr val="D1D5DB"/>
            </a:solidFill>
            <a:prstDash val="dash"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3" name="TextBox 12"/>
          <p:cNvSpPr txBox="1"/>
          <p:nvPr/>
        </p:nvSpPr>
        <p:spPr>
          <a:xfrm>
            <a:off x="6583680" y="1783080"/>
            <a:ext cx="4937760" cy="3840480"/>
          </a:xfrm>
          <a:prstGeom prst="rect">
            <a:avLst/>
          </a:prstGeom>
          <a:noFill/>
        </p:spPr>
        <p:txBody>
          <a:bodyPr wrap="square" anchor="ctr" lIns="36576" rIns="36576" tIns="18288" bIns="18288">
            <a:spAutoFit/>
          </a:bodyPr>
          <a:lstStyle/>
          <a:p>
            <a:pPr algn="ctr">
              <a:lnSpc>
                <a:spcPct val="110000"/>
              </a:lnSpc>
              <a:spcAft>
                <a:spcPts val="0"/>
              </a:spcAft>
            </a:pPr>
            <a:r>
              <a:rPr sz="1200" b="0" i="0">
                <a:solidFill>
                  <a:srgbClr val="B45309"/>
                </a:solidFill>
                <a:latin typeface="Arial"/>
              </a:rPr>
              <a:t>[Area image]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128016"/>
          </a:xfrm>
          <a:prstGeom prst="rect">
            <a:avLst/>
          </a:prstGeom>
          <a:solidFill>
            <a:srgbClr val="0F2A4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640080" y="384048"/>
            <a:ext cx="7315200" cy="274320"/>
          </a:xfrm>
          <a:prstGeom prst="rect">
            <a:avLst/>
          </a:prstGeom>
          <a:noFill/>
        </p:spPr>
        <p:txBody>
          <a:bodyPr wrap="square" anchor="t" lIns="36576" rIns="36576" tIns="18288" bIns="18288">
            <a:spAutoFit/>
          </a:bodyPr>
          <a:lstStyle/>
          <a:p>
            <a:pPr algn="l">
              <a:lnSpc>
                <a:spcPct val="110000"/>
              </a:lnSpc>
              <a:spcAft>
                <a:spcPts val="0"/>
              </a:spcAft>
            </a:pPr>
            <a:r>
              <a:rPr sz="1100" b="1" i="0">
                <a:solidFill>
                  <a:srgbClr val="2F6F8F"/>
                </a:solidFill>
                <a:latin typeface="Arial"/>
              </a:rPr>
              <a:t>THE ASSET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640080"/>
            <a:ext cx="10911535" cy="731520"/>
          </a:xfrm>
          <a:prstGeom prst="rect">
            <a:avLst/>
          </a:prstGeom>
          <a:noFill/>
        </p:spPr>
        <p:txBody>
          <a:bodyPr wrap="square" anchor="t" lIns="36576" rIns="36576" tIns="18288" bIns="18288">
            <a:spAutoFit/>
          </a:bodyPr>
          <a:lstStyle/>
          <a:p>
            <a:pPr algn="l">
              <a:lnSpc>
                <a:spcPct val="110000"/>
              </a:lnSpc>
              <a:spcAft>
                <a:spcPts val="0"/>
              </a:spcAft>
            </a:pPr>
            <a:r>
              <a:rPr sz="3000" b="0" i="0">
                <a:solidFill>
                  <a:srgbClr val="0F2A43"/>
                </a:solidFill>
                <a:latin typeface="Georgia"/>
              </a:rPr>
              <a:t>Points of Interest</a:t>
            </a:r>
          </a:p>
        </p:txBody>
      </p:sp>
      <p:sp>
        <p:nvSpPr>
          <p:cNvPr id="5" name="Rectangle 4"/>
          <p:cNvSpPr/>
          <p:nvPr/>
        </p:nvSpPr>
        <p:spPr>
          <a:xfrm>
            <a:off x="640080" y="1389888"/>
            <a:ext cx="822960" cy="45720"/>
          </a:xfrm>
          <a:prstGeom prst="rect">
            <a:avLst/>
          </a:prstGeom>
          <a:solidFill>
            <a:srgbClr val="2F6F8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" name="Rectangle 5"/>
          <p:cNvSpPr/>
          <p:nvPr/>
        </p:nvSpPr>
        <p:spPr>
          <a:xfrm>
            <a:off x="640080" y="6355080"/>
            <a:ext cx="10911535" cy="9144"/>
          </a:xfrm>
          <a:prstGeom prst="rect">
            <a:avLst/>
          </a:prstGeom>
          <a:solidFill>
            <a:srgbClr val="D1D5D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" name="TextBox 6"/>
          <p:cNvSpPr txBox="1"/>
          <p:nvPr/>
        </p:nvSpPr>
        <p:spPr>
          <a:xfrm>
            <a:off x="640080" y="6400800"/>
            <a:ext cx="8229600" cy="274320"/>
          </a:xfrm>
          <a:prstGeom prst="rect">
            <a:avLst/>
          </a:prstGeom>
          <a:noFill/>
        </p:spPr>
        <p:txBody>
          <a:bodyPr wrap="square" anchor="t" lIns="36576" rIns="36576" tIns="18288" bIns="18288">
            <a:spAutoFit/>
          </a:bodyPr>
          <a:lstStyle/>
          <a:p>
            <a:pPr algn="l">
              <a:lnSpc>
                <a:spcPct val="110000"/>
              </a:lnSpc>
              <a:spcAft>
                <a:spcPts val="0"/>
              </a:spcAft>
            </a:pPr>
            <a:r>
              <a:rPr sz="1000" b="0" i="0">
                <a:solidFill>
                  <a:srgbClr val="B45309"/>
                </a:solidFill>
                <a:latin typeface="Arial"/>
              </a:rPr>
              <a:t>[Property Name]</a:t>
            </a:r>
            <a:r>
              <a:rPr sz="1000" b="0" i="0">
                <a:solidFill>
                  <a:srgbClr val="6B7280"/>
                </a:solidFill>
                <a:latin typeface="Arial"/>
              </a:rPr>
              <a:t>  ·  Self-Storage Offering Memorandum  ·  Confidential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11002975" y="6400800"/>
            <a:ext cx="548640" cy="27432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r"/>
            <a:fld id="{B6F15528-21DE-4FAA-801E-634DDDAF4B2B}" type="slidenum">
              <a:rPr lang="en-US" sz="1000">
                <a:solidFill>
                  <a:srgbClr val="6B7280"/>
                </a:solidFill>
                <a:latin typeface="Arial"/>
              </a:rPr>
              <a:t>‹#›</a:t>
            </a:fld>
          </a:p>
        </p:txBody>
      </p:sp>
      <p:sp>
        <p:nvSpPr>
          <p:cNvPr id="9" name="TextBox 8"/>
          <p:cNvSpPr txBox="1"/>
          <p:nvPr/>
        </p:nvSpPr>
        <p:spPr>
          <a:xfrm>
            <a:off x="640080" y="5788152"/>
            <a:ext cx="7498079" cy="502920"/>
          </a:xfrm>
          <a:prstGeom prst="rect">
            <a:avLst/>
          </a:prstGeom>
          <a:noFill/>
        </p:spPr>
        <p:txBody>
          <a:bodyPr wrap="square" anchor="t" lIns="36576" rIns="36576" tIns="18288" bIns="18288">
            <a:spAutoFit/>
          </a:bodyPr>
          <a:lstStyle/>
          <a:p>
            <a:pPr algn="l">
              <a:lnSpc>
                <a:spcPct val="110000"/>
              </a:lnSpc>
              <a:spcAft>
                <a:spcPts val="0"/>
              </a:spcAft>
            </a:pPr>
            <a:r>
              <a:rPr sz="1000" b="0" i="1">
                <a:solidFill>
                  <a:srgbClr val="6B7280"/>
                </a:solidFill>
                <a:latin typeface="Arial"/>
              </a:rPr>
              <a:t>WHAT GOES HERE:  A map with the property and the places a buyer or tenant cares about, with distances.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8229600" y="5788152"/>
            <a:ext cx="3319272" cy="5029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/>
            <a:r>
              <a:rPr sz="1000" b="1">
                <a:solidFill>
                  <a:srgbClr val="2F6F8F"/>
                </a:solidFill>
                <a:latin typeface="Arial"/>
                <a:hlinkClick r:id="rId2"/>
              </a:rPr>
              <a:t>Fill this page from your deal: try IntellCRE, free to start</a:t>
            </a:r>
          </a:p>
        </p:txBody>
      </p:sp>
      <p:sp>
        <p:nvSpPr>
          <p:cNvPr id="11" name="Rectangle 10"/>
          <p:cNvSpPr/>
          <p:nvPr/>
        </p:nvSpPr>
        <p:spPr>
          <a:xfrm>
            <a:off x="640080" y="1783080"/>
            <a:ext cx="6583680" cy="3840480"/>
          </a:xfrm>
          <a:prstGeom prst="rect">
            <a:avLst/>
          </a:prstGeom>
          <a:solidFill>
            <a:srgbClr val="F3F4F6"/>
          </a:solidFill>
          <a:ln w="9525">
            <a:solidFill>
              <a:srgbClr val="D1D5DB"/>
            </a:solidFill>
            <a:prstDash val="dash"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2" name="TextBox 11"/>
          <p:cNvSpPr txBox="1"/>
          <p:nvPr/>
        </p:nvSpPr>
        <p:spPr>
          <a:xfrm>
            <a:off x="640080" y="1783080"/>
            <a:ext cx="6583680" cy="3840480"/>
          </a:xfrm>
          <a:prstGeom prst="rect">
            <a:avLst/>
          </a:prstGeom>
          <a:noFill/>
        </p:spPr>
        <p:txBody>
          <a:bodyPr wrap="square" anchor="ctr" lIns="36576" rIns="36576" tIns="18288" bIns="18288">
            <a:spAutoFit/>
          </a:bodyPr>
          <a:lstStyle/>
          <a:p>
            <a:pPr algn="ctr">
              <a:lnSpc>
                <a:spcPct val="110000"/>
              </a:lnSpc>
              <a:spcAft>
                <a:spcPts val="0"/>
              </a:spcAft>
            </a:pPr>
            <a:r>
              <a:rPr sz="1200" b="0" i="0">
                <a:solidFill>
                  <a:srgbClr val="B45309"/>
                </a:solidFill>
                <a:latin typeface="Arial"/>
              </a:rPr>
              <a:t>[Map with the property and points of interest pinned]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7498079" y="1783080"/>
            <a:ext cx="4023360" cy="3840480"/>
          </a:xfrm>
          <a:prstGeom prst="rect">
            <a:avLst/>
          </a:prstGeom>
          <a:noFill/>
        </p:spPr>
        <p:txBody>
          <a:bodyPr wrap="square" lIns="36576" rIns="36576">
            <a:spAutoFit/>
          </a:bodyPr>
          <a:lstStyle/>
          <a:p>
            <a:pPr marL="201168" indent="-201168">
              <a:lnSpc>
                <a:spcPct val="110000"/>
              </a:lnSpc>
              <a:spcAft>
                <a:spcPts val="600"/>
              </a:spcAft>
              <a:buChar char="•"/>
            </a:pPr>
            <a:r>
              <a:rPr sz="1400" b="0" i="0">
                <a:solidFill>
                  <a:srgbClr val="B45309"/>
                </a:solidFill>
                <a:latin typeface="Arial"/>
              </a:rPr>
              <a:t>[Point of interest 1, distance]</a:t>
            </a:r>
          </a:p>
          <a:p>
            <a:pPr marL="201168" indent="-201168">
              <a:lnSpc>
                <a:spcPct val="110000"/>
              </a:lnSpc>
              <a:spcAft>
                <a:spcPts val="600"/>
              </a:spcAft>
              <a:buChar char="•"/>
            </a:pPr>
            <a:r>
              <a:rPr sz="1400" b="0" i="0">
                <a:solidFill>
                  <a:srgbClr val="B45309"/>
                </a:solidFill>
                <a:latin typeface="Arial"/>
              </a:rPr>
              <a:t>[Point of interest 2, distance]</a:t>
            </a:r>
          </a:p>
          <a:p>
            <a:pPr marL="201168" indent="-201168">
              <a:lnSpc>
                <a:spcPct val="110000"/>
              </a:lnSpc>
              <a:spcAft>
                <a:spcPts val="600"/>
              </a:spcAft>
              <a:buChar char="•"/>
            </a:pPr>
            <a:r>
              <a:rPr sz="1400" b="0" i="0">
                <a:solidFill>
                  <a:srgbClr val="B45309"/>
                </a:solidFill>
                <a:latin typeface="Arial"/>
              </a:rPr>
              <a:t>[Point of interest 3, distance]</a:t>
            </a:r>
          </a:p>
          <a:p>
            <a:pPr marL="201168" indent="-201168">
              <a:lnSpc>
                <a:spcPct val="110000"/>
              </a:lnSpc>
              <a:spcAft>
                <a:spcPts val="600"/>
              </a:spcAft>
              <a:buChar char="•"/>
            </a:pPr>
            <a:r>
              <a:rPr sz="1400" b="0" i="0">
                <a:solidFill>
                  <a:srgbClr val="B45309"/>
                </a:solidFill>
                <a:latin typeface="Arial"/>
              </a:rPr>
              <a:t>[Point of interest 4, distance]</a:t>
            </a:r>
          </a:p>
          <a:p>
            <a:pPr marL="201168" indent="-201168">
              <a:lnSpc>
                <a:spcPct val="110000"/>
              </a:lnSpc>
              <a:spcAft>
                <a:spcPts val="600"/>
              </a:spcAft>
              <a:buChar char="•"/>
            </a:pPr>
            <a:r>
              <a:rPr sz="1400" b="0" i="0">
                <a:solidFill>
                  <a:srgbClr val="B45309"/>
                </a:solidFill>
                <a:latin typeface="Arial"/>
              </a:rPr>
              <a:t>[Point of interest 5, distance]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128016"/>
          </a:xfrm>
          <a:prstGeom prst="rect">
            <a:avLst/>
          </a:prstGeom>
          <a:solidFill>
            <a:srgbClr val="0F2A4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640080" y="384048"/>
            <a:ext cx="7315200" cy="274320"/>
          </a:xfrm>
          <a:prstGeom prst="rect">
            <a:avLst/>
          </a:prstGeom>
          <a:noFill/>
        </p:spPr>
        <p:txBody>
          <a:bodyPr wrap="square" anchor="t" lIns="36576" rIns="36576" tIns="18288" bIns="18288">
            <a:spAutoFit/>
          </a:bodyPr>
          <a:lstStyle/>
          <a:p>
            <a:pPr algn="l">
              <a:lnSpc>
                <a:spcPct val="110000"/>
              </a:lnSpc>
              <a:spcAft>
                <a:spcPts val="0"/>
              </a:spcAft>
            </a:pPr>
            <a:r>
              <a:rPr sz="1100" b="1" i="0">
                <a:solidFill>
                  <a:srgbClr val="2F6F8F"/>
                </a:solidFill>
                <a:latin typeface="Arial"/>
              </a:rPr>
              <a:t>FINANCIALS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640080"/>
            <a:ext cx="10911535" cy="731520"/>
          </a:xfrm>
          <a:prstGeom prst="rect">
            <a:avLst/>
          </a:prstGeom>
          <a:noFill/>
        </p:spPr>
        <p:txBody>
          <a:bodyPr wrap="square" anchor="t" lIns="36576" rIns="36576" tIns="18288" bIns="18288">
            <a:spAutoFit/>
          </a:bodyPr>
          <a:lstStyle/>
          <a:p>
            <a:pPr algn="l">
              <a:lnSpc>
                <a:spcPct val="110000"/>
              </a:lnSpc>
              <a:spcAft>
                <a:spcPts val="0"/>
              </a:spcAft>
            </a:pPr>
            <a:r>
              <a:rPr sz="3000" b="0" i="0">
                <a:solidFill>
                  <a:srgbClr val="0F2A43"/>
                </a:solidFill>
                <a:latin typeface="Georgia"/>
              </a:rPr>
              <a:t>Unit Mix and Occupancy by Size</a:t>
            </a:r>
          </a:p>
        </p:txBody>
      </p:sp>
      <p:sp>
        <p:nvSpPr>
          <p:cNvPr id="5" name="Rectangle 4"/>
          <p:cNvSpPr/>
          <p:nvPr/>
        </p:nvSpPr>
        <p:spPr>
          <a:xfrm>
            <a:off x="640080" y="1389888"/>
            <a:ext cx="822960" cy="45720"/>
          </a:xfrm>
          <a:prstGeom prst="rect">
            <a:avLst/>
          </a:prstGeom>
          <a:solidFill>
            <a:srgbClr val="2F6F8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" name="Rectangle 5"/>
          <p:cNvSpPr/>
          <p:nvPr/>
        </p:nvSpPr>
        <p:spPr>
          <a:xfrm>
            <a:off x="640080" y="6355080"/>
            <a:ext cx="10911535" cy="9144"/>
          </a:xfrm>
          <a:prstGeom prst="rect">
            <a:avLst/>
          </a:prstGeom>
          <a:solidFill>
            <a:srgbClr val="D1D5D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" name="TextBox 6"/>
          <p:cNvSpPr txBox="1"/>
          <p:nvPr/>
        </p:nvSpPr>
        <p:spPr>
          <a:xfrm>
            <a:off x="640080" y="6400800"/>
            <a:ext cx="8229600" cy="274320"/>
          </a:xfrm>
          <a:prstGeom prst="rect">
            <a:avLst/>
          </a:prstGeom>
          <a:noFill/>
        </p:spPr>
        <p:txBody>
          <a:bodyPr wrap="square" anchor="t" lIns="36576" rIns="36576" tIns="18288" bIns="18288">
            <a:spAutoFit/>
          </a:bodyPr>
          <a:lstStyle/>
          <a:p>
            <a:pPr algn="l">
              <a:lnSpc>
                <a:spcPct val="110000"/>
              </a:lnSpc>
              <a:spcAft>
                <a:spcPts val="0"/>
              </a:spcAft>
            </a:pPr>
            <a:r>
              <a:rPr sz="1000" b="0" i="0">
                <a:solidFill>
                  <a:srgbClr val="B45309"/>
                </a:solidFill>
                <a:latin typeface="Arial"/>
              </a:rPr>
              <a:t>[Property Name]</a:t>
            </a:r>
            <a:r>
              <a:rPr sz="1000" b="0" i="0">
                <a:solidFill>
                  <a:srgbClr val="6B7280"/>
                </a:solidFill>
                <a:latin typeface="Arial"/>
              </a:rPr>
              <a:t>  ·  Self-Storage Offering Memorandum  ·  Confidential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11002975" y="6400800"/>
            <a:ext cx="548640" cy="27432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r"/>
            <a:fld id="{B6F15528-21DE-4FAA-801E-634DDDAF4B2B}" type="slidenum">
              <a:rPr lang="en-US" sz="1000">
                <a:solidFill>
                  <a:srgbClr val="6B7280"/>
                </a:solidFill>
                <a:latin typeface="Arial"/>
              </a:rPr>
              <a:t>‹#›</a:t>
            </a:fld>
          </a:p>
        </p:txBody>
      </p:sp>
      <p:sp>
        <p:nvSpPr>
          <p:cNvPr id="9" name="TextBox 8"/>
          <p:cNvSpPr txBox="1"/>
          <p:nvPr/>
        </p:nvSpPr>
        <p:spPr>
          <a:xfrm>
            <a:off x="640080" y="5788152"/>
            <a:ext cx="7498079" cy="502920"/>
          </a:xfrm>
          <a:prstGeom prst="rect">
            <a:avLst/>
          </a:prstGeom>
          <a:noFill/>
        </p:spPr>
        <p:txBody>
          <a:bodyPr wrap="square" anchor="t" lIns="36576" rIns="36576" tIns="18288" bIns="18288">
            <a:spAutoFit/>
          </a:bodyPr>
          <a:lstStyle/>
          <a:p>
            <a:pPr algn="l">
              <a:lnSpc>
                <a:spcPct val="110000"/>
              </a:lnSpc>
              <a:spcAft>
                <a:spcPts val="0"/>
              </a:spcAft>
            </a:pPr>
            <a:r>
              <a:rPr sz="1000" b="0" i="1">
                <a:solidFill>
                  <a:srgbClr val="6B7280"/>
                </a:solidFill>
                <a:latin typeface="Arial"/>
              </a:rPr>
              <a:t>WHAT GOES HERE:  One row per storage unit, from the seller's roster. State the as-of date and the source.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8229600" y="5788152"/>
            <a:ext cx="3319272" cy="5029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/>
            <a:r>
              <a:rPr sz="1000" b="1">
                <a:solidFill>
                  <a:srgbClr val="2F6F8F"/>
                </a:solidFill>
                <a:latin typeface="Arial"/>
                <a:hlinkClick r:id="rId2"/>
              </a:rPr>
              <a:t>Fill this page from your deal: try IntellCRE, free to start</a:t>
            </a:r>
          </a:p>
        </p:txBody>
      </p:sp>
      <p:graphicFrame>
        <p:nvGraphicFramePr>
          <p:cNvPr id="11" name="Table 10"/>
          <p:cNvGraphicFramePr>
            <a:graphicFrameLocks noGrp="1"/>
          </p:cNvGraphicFramePr>
          <p:nvPr/>
        </p:nvGraphicFramePr>
        <p:xfrm>
          <a:off x="640080" y="1783080"/>
          <a:ext cx="10911534" cy="3072384"/>
        </p:xfrm>
        <a:graphic>
          <a:graphicData uri="http://schemas.openxmlformats.org/drawingml/2006/table">
            <a:tbl>
              <a:tblPr firstRow="0" bandRow="0">
                <a:tableStyleId>{5C22544A-7EE6-4342-B048-85BDC9FD1C3A}</a:tableStyleId>
              </a:tblPr>
              <a:tblGrid>
                <a:gridCol w="2264658"/>
                <a:gridCol w="1441146"/>
                <a:gridCol w="1441146"/>
                <a:gridCol w="1441146"/>
                <a:gridCol w="1441146"/>
                <a:gridCol w="1441146"/>
                <a:gridCol w="1441146"/>
              </a:tblGrid>
              <a:tr h="384048">
                <a:tc>
                  <a:txBody>
                    <a:bodyPr wrap="square"/>
                    <a:lstStyle/>
                    <a:p>
                      <a:r>
                        <a:rPr sz="1100" b="1" i="0">
                          <a:solidFill>
                            <a:srgbClr val="FFFFFF"/>
                          </a:solidFill>
                          <a:latin typeface="Arial"/>
                        </a:rPr>
                        <a:t>Unit size</a:t>
                      </a:r>
                    </a:p>
                  </a:txBody>
                  <a:tcPr marL="73152" marR="73152" marT="27432" marB="27432" anchor="ctr">
                    <a:solidFill>
                      <a:srgbClr val="0F2A43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100" b="1" i="0">
                          <a:solidFill>
                            <a:srgbClr val="FFFFFF"/>
                          </a:solidFill>
                          <a:latin typeface="Arial"/>
                        </a:rPr>
                        <a:t>Type (climate / drive-up)</a:t>
                      </a:r>
                    </a:p>
                  </a:txBody>
                  <a:tcPr marL="73152" marR="73152" marT="27432" marB="27432" anchor="ctr">
                    <a:solidFill>
                      <a:srgbClr val="0F2A43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100" b="1" i="0">
                          <a:solidFill>
                            <a:srgbClr val="FFFFFF"/>
                          </a:solidFill>
                          <a:latin typeface="Arial"/>
                        </a:rPr>
                        <a:t>Count</a:t>
                      </a:r>
                    </a:p>
                  </a:txBody>
                  <a:tcPr marL="73152" marR="73152" marT="27432" marB="27432" anchor="ctr">
                    <a:solidFill>
                      <a:srgbClr val="0F2A43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100" b="1" i="0">
                          <a:solidFill>
                            <a:srgbClr val="FFFFFF"/>
                          </a:solidFill>
                          <a:latin typeface="Arial"/>
                        </a:rPr>
                        <a:t>Occupied</a:t>
                      </a:r>
                    </a:p>
                  </a:txBody>
                  <a:tcPr marL="73152" marR="73152" marT="27432" marB="27432" anchor="ctr">
                    <a:solidFill>
                      <a:srgbClr val="0F2A43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100" b="1" i="0">
                          <a:solidFill>
                            <a:srgbClr val="FFFFFF"/>
                          </a:solidFill>
                          <a:latin typeface="Arial"/>
                        </a:rPr>
                        <a:t>Street rate</a:t>
                      </a:r>
                    </a:p>
                  </a:txBody>
                  <a:tcPr marL="73152" marR="73152" marT="27432" marB="27432" anchor="ctr">
                    <a:solidFill>
                      <a:srgbClr val="0F2A43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100" b="1" i="0">
                          <a:solidFill>
                            <a:srgbClr val="FFFFFF"/>
                          </a:solidFill>
                          <a:latin typeface="Arial"/>
                        </a:rPr>
                        <a:t>In-place rate</a:t>
                      </a:r>
                    </a:p>
                  </a:txBody>
                  <a:tcPr marL="73152" marR="73152" marT="27432" marB="27432" anchor="ctr">
                    <a:solidFill>
                      <a:srgbClr val="0F2A43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100" b="1" i="0">
                          <a:solidFill>
                            <a:srgbClr val="FFFFFF"/>
                          </a:solidFill>
                          <a:latin typeface="Arial"/>
                        </a:rPr>
                        <a:t>Delinquent</a:t>
                      </a:r>
                    </a:p>
                  </a:txBody>
                  <a:tcPr marL="73152" marR="73152" marT="27432" marB="27432" anchor="ctr">
                    <a:solidFill>
                      <a:srgbClr val="0F2A43"/>
                    </a:solidFill>
                  </a:tcPr>
                </a:tc>
              </a:tr>
              <a:tr h="384048">
                <a:tc>
                  <a:txBody>
                    <a:bodyPr wrap="square"/>
                    <a:lstStyle/>
                    <a:p>
                      <a:r>
                        <a:rPr sz="1100" b="0" i="0">
                          <a:solidFill>
                            <a:srgbClr val="B45309"/>
                          </a:solidFill>
                          <a:latin typeface="Arial"/>
                        </a:rPr>
                        <a:t>[ ]</a:t>
                      </a:r>
                    </a:p>
                  </a:txBody>
                  <a:tcPr marL="73152" marR="73152" marT="27432" marB="27432" anchor="ctr">
                    <a:solidFill>
                      <a:srgbClr val="FFFFFF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100" b="0" i="0">
                          <a:solidFill>
                            <a:srgbClr val="B45309"/>
                          </a:solidFill>
                          <a:latin typeface="Arial"/>
                        </a:rPr>
                        <a:t>[ ]</a:t>
                      </a:r>
                    </a:p>
                  </a:txBody>
                  <a:tcPr marL="73152" marR="73152" marT="27432" marB="27432" anchor="ctr">
                    <a:solidFill>
                      <a:srgbClr val="FFFFFF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100" b="0" i="0">
                          <a:solidFill>
                            <a:srgbClr val="B45309"/>
                          </a:solidFill>
                          <a:latin typeface="Arial"/>
                        </a:rPr>
                        <a:t>[ ]</a:t>
                      </a:r>
                    </a:p>
                  </a:txBody>
                  <a:tcPr marL="73152" marR="73152" marT="27432" marB="27432" anchor="ctr">
                    <a:solidFill>
                      <a:srgbClr val="FFFFFF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100" b="0" i="0">
                          <a:solidFill>
                            <a:srgbClr val="B45309"/>
                          </a:solidFill>
                          <a:latin typeface="Arial"/>
                        </a:rPr>
                        <a:t>[ ]</a:t>
                      </a:r>
                    </a:p>
                  </a:txBody>
                  <a:tcPr marL="73152" marR="73152" marT="27432" marB="27432" anchor="ctr">
                    <a:solidFill>
                      <a:srgbClr val="FFFFFF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100" b="0" i="0">
                          <a:solidFill>
                            <a:srgbClr val="B45309"/>
                          </a:solidFill>
                          <a:latin typeface="Arial"/>
                        </a:rPr>
                        <a:t>[ ]</a:t>
                      </a:r>
                    </a:p>
                  </a:txBody>
                  <a:tcPr marL="73152" marR="73152" marT="27432" marB="27432" anchor="ctr">
                    <a:solidFill>
                      <a:srgbClr val="FFFFFF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100" b="0" i="0">
                          <a:solidFill>
                            <a:srgbClr val="B45309"/>
                          </a:solidFill>
                          <a:latin typeface="Arial"/>
                        </a:rPr>
                        <a:t>[ ]</a:t>
                      </a:r>
                    </a:p>
                  </a:txBody>
                  <a:tcPr marL="73152" marR="73152" marT="27432" marB="27432" anchor="ctr">
                    <a:solidFill>
                      <a:srgbClr val="FFFFFF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100" b="0" i="0">
                          <a:solidFill>
                            <a:srgbClr val="B45309"/>
                          </a:solidFill>
                          <a:latin typeface="Arial"/>
                        </a:rPr>
                        <a:t>[ ]</a:t>
                      </a:r>
                    </a:p>
                  </a:txBody>
                  <a:tcPr marL="73152" marR="73152" marT="27432" marB="27432" anchor="ctr">
                    <a:solidFill>
                      <a:srgbClr val="FFFFFF"/>
                    </a:solidFill>
                  </a:tcPr>
                </a:tc>
              </a:tr>
              <a:tr h="384048">
                <a:tc>
                  <a:txBody>
                    <a:bodyPr wrap="square"/>
                    <a:lstStyle/>
                    <a:p>
                      <a:r>
                        <a:rPr sz="1100" b="0" i="0">
                          <a:solidFill>
                            <a:srgbClr val="B45309"/>
                          </a:solidFill>
                          <a:latin typeface="Arial"/>
                        </a:rPr>
                        <a:t>[ ]</a:t>
                      </a:r>
                    </a:p>
                  </a:txBody>
                  <a:tcPr marL="73152" marR="73152" marT="27432" marB="27432" anchor="ctr">
                    <a:solidFill>
                      <a:srgbClr val="F3F4F6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100" b="0" i="0">
                          <a:solidFill>
                            <a:srgbClr val="B45309"/>
                          </a:solidFill>
                          <a:latin typeface="Arial"/>
                        </a:rPr>
                        <a:t>[ ]</a:t>
                      </a:r>
                    </a:p>
                  </a:txBody>
                  <a:tcPr marL="73152" marR="73152" marT="27432" marB="27432" anchor="ctr">
                    <a:solidFill>
                      <a:srgbClr val="F3F4F6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100" b="0" i="0">
                          <a:solidFill>
                            <a:srgbClr val="B45309"/>
                          </a:solidFill>
                          <a:latin typeface="Arial"/>
                        </a:rPr>
                        <a:t>[ ]</a:t>
                      </a:r>
                    </a:p>
                  </a:txBody>
                  <a:tcPr marL="73152" marR="73152" marT="27432" marB="27432" anchor="ctr">
                    <a:solidFill>
                      <a:srgbClr val="F3F4F6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100" b="0" i="0">
                          <a:solidFill>
                            <a:srgbClr val="B45309"/>
                          </a:solidFill>
                          <a:latin typeface="Arial"/>
                        </a:rPr>
                        <a:t>[ ]</a:t>
                      </a:r>
                    </a:p>
                  </a:txBody>
                  <a:tcPr marL="73152" marR="73152" marT="27432" marB="27432" anchor="ctr">
                    <a:solidFill>
                      <a:srgbClr val="F3F4F6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100" b="0" i="0">
                          <a:solidFill>
                            <a:srgbClr val="B45309"/>
                          </a:solidFill>
                          <a:latin typeface="Arial"/>
                        </a:rPr>
                        <a:t>[ ]</a:t>
                      </a:r>
                    </a:p>
                  </a:txBody>
                  <a:tcPr marL="73152" marR="73152" marT="27432" marB="27432" anchor="ctr">
                    <a:solidFill>
                      <a:srgbClr val="F3F4F6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100" b="0" i="0">
                          <a:solidFill>
                            <a:srgbClr val="B45309"/>
                          </a:solidFill>
                          <a:latin typeface="Arial"/>
                        </a:rPr>
                        <a:t>[ ]</a:t>
                      </a:r>
                    </a:p>
                  </a:txBody>
                  <a:tcPr marL="73152" marR="73152" marT="27432" marB="27432" anchor="ctr">
                    <a:solidFill>
                      <a:srgbClr val="F3F4F6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100" b="0" i="0">
                          <a:solidFill>
                            <a:srgbClr val="B45309"/>
                          </a:solidFill>
                          <a:latin typeface="Arial"/>
                        </a:rPr>
                        <a:t>[ ]</a:t>
                      </a:r>
                    </a:p>
                  </a:txBody>
                  <a:tcPr marL="73152" marR="73152" marT="27432" marB="27432" anchor="ctr">
                    <a:solidFill>
                      <a:srgbClr val="F3F4F6"/>
                    </a:solidFill>
                  </a:tcPr>
                </a:tc>
              </a:tr>
              <a:tr h="384048">
                <a:tc>
                  <a:txBody>
                    <a:bodyPr wrap="square"/>
                    <a:lstStyle/>
                    <a:p>
                      <a:r>
                        <a:rPr sz="1100" b="0" i="0">
                          <a:solidFill>
                            <a:srgbClr val="B45309"/>
                          </a:solidFill>
                          <a:latin typeface="Arial"/>
                        </a:rPr>
                        <a:t>[ ]</a:t>
                      </a:r>
                    </a:p>
                  </a:txBody>
                  <a:tcPr marL="73152" marR="73152" marT="27432" marB="27432" anchor="ctr">
                    <a:solidFill>
                      <a:srgbClr val="FFFFFF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100" b="0" i="0">
                          <a:solidFill>
                            <a:srgbClr val="B45309"/>
                          </a:solidFill>
                          <a:latin typeface="Arial"/>
                        </a:rPr>
                        <a:t>[ ]</a:t>
                      </a:r>
                    </a:p>
                  </a:txBody>
                  <a:tcPr marL="73152" marR="73152" marT="27432" marB="27432" anchor="ctr">
                    <a:solidFill>
                      <a:srgbClr val="FFFFFF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100" b="0" i="0">
                          <a:solidFill>
                            <a:srgbClr val="B45309"/>
                          </a:solidFill>
                          <a:latin typeface="Arial"/>
                        </a:rPr>
                        <a:t>[ ]</a:t>
                      </a:r>
                    </a:p>
                  </a:txBody>
                  <a:tcPr marL="73152" marR="73152" marT="27432" marB="27432" anchor="ctr">
                    <a:solidFill>
                      <a:srgbClr val="FFFFFF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100" b="0" i="0">
                          <a:solidFill>
                            <a:srgbClr val="B45309"/>
                          </a:solidFill>
                          <a:latin typeface="Arial"/>
                        </a:rPr>
                        <a:t>[ ]</a:t>
                      </a:r>
                    </a:p>
                  </a:txBody>
                  <a:tcPr marL="73152" marR="73152" marT="27432" marB="27432" anchor="ctr">
                    <a:solidFill>
                      <a:srgbClr val="FFFFFF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100" b="0" i="0">
                          <a:solidFill>
                            <a:srgbClr val="B45309"/>
                          </a:solidFill>
                          <a:latin typeface="Arial"/>
                        </a:rPr>
                        <a:t>[ ]</a:t>
                      </a:r>
                    </a:p>
                  </a:txBody>
                  <a:tcPr marL="73152" marR="73152" marT="27432" marB="27432" anchor="ctr">
                    <a:solidFill>
                      <a:srgbClr val="FFFFFF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100" b="0" i="0">
                          <a:solidFill>
                            <a:srgbClr val="B45309"/>
                          </a:solidFill>
                          <a:latin typeface="Arial"/>
                        </a:rPr>
                        <a:t>[ ]</a:t>
                      </a:r>
                    </a:p>
                  </a:txBody>
                  <a:tcPr marL="73152" marR="73152" marT="27432" marB="27432" anchor="ctr">
                    <a:solidFill>
                      <a:srgbClr val="FFFFFF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100" b="0" i="0">
                          <a:solidFill>
                            <a:srgbClr val="B45309"/>
                          </a:solidFill>
                          <a:latin typeface="Arial"/>
                        </a:rPr>
                        <a:t>[ ]</a:t>
                      </a:r>
                    </a:p>
                  </a:txBody>
                  <a:tcPr marL="73152" marR="73152" marT="27432" marB="27432" anchor="ctr">
                    <a:solidFill>
                      <a:srgbClr val="FFFFFF"/>
                    </a:solidFill>
                  </a:tcPr>
                </a:tc>
              </a:tr>
              <a:tr h="384048">
                <a:tc>
                  <a:txBody>
                    <a:bodyPr wrap="square"/>
                    <a:lstStyle/>
                    <a:p>
                      <a:r>
                        <a:rPr sz="1100" b="0" i="0">
                          <a:solidFill>
                            <a:srgbClr val="B45309"/>
                          </a:solidFill>
                          <a:latin typeface="Arial"/>
                        </a:rPr>
                        <a:t>[ ]</a:t>
                      </a:r>
                    </a:p>
                  </a:txBody>
                  <a:tcPr marL="73152" marR="73152" marT="27432" marB="27432" anchor="ctr">
                    <a:solidFill>
                      <a:srgbClr val="F3F4F6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100" b="0" i="0">
                          <a:solidFill>
                            <a:srgbClr val="B45309"/>
                          </a:solidFill>
                          <a:latin typeface="Arial"/>
                        </a:rPr>
                        <a:t>[ ]</a:t>
                      </a:r>
                    </a:p>
                  </a:txBody>
                  <a:tcPr marL="73152" marR="73152" marT="27432" marB="27432" anchor="ctr">
                    <a:solidFill>
                      <a:srgbClr val="F3F4F6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100" b="0" i="0">
                          <a:solidFill>
                            <a:srgbClr val="B45309"/>
                          </a:solidFill>
                          <a:latin typeface="Arial"/>
                        </a:rPr>
                        <a:t>[ ]</a:t>
                      </a:r>
                    </a:p>
                  </a:txBody>
                  <a:tcPr marL="73152" marR="73152" marT="27432" marB="27432" anchor="ctr">
                    <a:solidFill>
                      <a:srgbClr val="F3F4F6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100" b="0" i="0">
                          <a:solidFill>
                            <a:srgbClr val="B45309"/>
                          </a:solidFill>
                          <a:latin typeface="Arial"/>
                        </a:rPr>
                        <a:t>[ ]</a:t>
                      </a:r>
                    </a:p>
                  </a:txBody>
                  <a:tcPr marL="73152" marR="73152" marT="27432" marB="27432" anchor="ctr">
                    <a:solidFill>
                      <a:srgbClr val="F3F4F6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100" b="0" i="0">
                          <a:solidFill>
                            <a:srgbClr val="B45309"/>
                          </a:solidFill>
                          <a:latin typeface="Arial"/>
                        </a:rPr>
                        <a:t>[ ]</a:t>
                      </a:r>
                    </a:p>
                  </a:txBody>
                  <a:tcPr marL="73152" marR="73152" marT="27432" marB="27432" anchor="ctr">
                    <a:solidFill>
                      <a:srgbClr val="F3F4F6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100" b="0" i="0">
                          <a:solidFill>
                            <a:srgbClr val="B45309"/>
                          </a:solidFill>
                          <a:latin typeface="Arial"/>
                        </a:rPr>
                        <a:t>[ ]</a:t>
                      </a:r>
                    </a:p>
                  </a:txBody>
                  <a:tcPr marL="73152" marR="73152" marT="27432" marB="27432" anchor="ctr">
                    <a:solidFill>
                      <a:srgbClr val="F3F4F6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100" b="0" i="0">
                          <a:solidFill>
                            <a:srgbClr val="B45309"/>
                          </a:solidFill>
                          <a:latin typeface="Arial"/>
                        </a:rPr>
                        <a:t>[ ]</a:t>
                      </a:r>
                    </a:p>
                  </a:txBody>
                  <a:tcPr marL="73152" marR="73152" marT="27432" marB="27432" anchor="ctr">
                    <a:solidFill>
                      <a:srgbClr val="F3F4F6"/>
                    </a:solidFill>
                  </a:tcPr>
                </a:tc>
              </a:tr>
              <a:tr h="384048">
                <a:tc>
                  <a:txBody>
                    <a:bodyPr wrap="square"/>
                    <a:lstStyle/>
                    <a:p>
                      <a:r>
                        <a:rPr sz="1100" b="0" i="0">
                          <a:solidFill>
                            <a:srgbClr val="B45309"/>
                          </a:solidFill>
                          <a:latin typeface="Arial"/>
                        </a:rPr>
                        <a:t>[ ]</a:t>
                      </a:r>
                    </a:p>
                  </a:txBody>
                  <a:tcPr marL="73152" marR="73152" marT="27432" marB="27432" anchor="ctr">
                    <a:solidFill>
                      <a:srgbClr val="FFFFFF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100" b="0" i="0">
                          <a:solidFill>
                            <a:srgbClr val="B45309"/>
                          </a:solidFill>
                          <a:latin typeface="Arial"/>
                        </a:rPr>
                        <a:t>[ ]</a:t>
                      </a:r>
                    </a:p>
                  </a:txBody>
                  <a:tcPr marL="73152" marR="73152" marT="27432" marB="27432" anchor="ctr">
                    <a:solidFill>
                      <a:srgbClr val="FFFFFF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100" b="0" i="0">
                          <a:solidFill>
                            <a:srgbClr val="B45309"/>
                          </a:solidFill>
                          <a:latin typeface="Arial"/>
                        </a:rPr>
                        <a:t>[ ]</a:t>
                      </a:r>
                    </a:p>
                  </a:txBody>
                  <a:tcPr marL="73152" marR="73152" marT="27432" marB="27432" anchor="ctr">
                    <a:solidFill>
                      <a:srgbClr val="FFFFFF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100" b="0" i="0">
                          <a:solidFill>
                            <a:srgbClr val="B45309"/>
                          </a:solidFill>
                          <a:latin typeface="Arial"/>
                        </a:rPr>
                        <a:t>[ ]</a:t>
                      </a:r>
                    </a:p>
                  </a:txBody>
                  <a:tcPr marL="73152" marR="73152" marT="27432" marB="27432" anchor="ctr">
                    <a:solidFill>
                      <a:srgbClr val="FFFFFF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100" b="0" i="0">
                          <a:solidFill>
                            <a:srgbClr val="B45309"/>
                          </a:solidFill>
                          <a:latin typeface="Arial"/>
                        </a:rPr>
                        <a:t>[ ]</a:t>
                      </a:r>
                    </a:p>
                  </a:txBody>
                  <a:tcPr marL="73152" marR="73152" marT="27432" marB="27432" anchor="ctr">
                    <a:solidFill>
                      <a:srgbClr val="FFFFFF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100" b="0" i="0">
                          <a:solidFill>
                            <a:srgbClr val="B45309"/>
                          </a:solidFill>
                          <a:latin typeface="Arial"/>
                        </a:rPr>
                        <a:t>[ ]</a:t>
                      </a:r>
                    </a:p>
                  </a:txBody>
                  <a:tcPr marL="73152" marR="73152" marT="27432" marB="27432" anchor="ctr">
                    <a:solidFill>
                      <a:srgbClr val="FFFFFF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100" b="0" i="0">
                          <a:solidFill>
                            <a:srgbClr val="B45309"/>
                          </a:solidFill>
                          <a:latin typeface="Arial"/>
                        </a:rPr>
                        <a:t>[ ]</a:t>
                      </a:r>
                    </a:p>
                  </a:txBody>
                  <a:tcPr marL="73152" marR="73152" marT="27432" marB="27432" anchor="ctr">
                    <a:solidFill>
                      <a:srgbClr val="FFFFFF"/>
                    </a:solidFill>
                  </a:tcPr>
                </a:tc>
              </a:tr>
              <a:tr h="384048">
                <a:tc>
                  <a:txBody>
                    <a:bodyPr wrap="square"/>
                    <a:lstStyle/>
                    <a:p>
                      <a:r>
                        <a:rPr sz="1100" b="0" i="0">
                          <a:solidFill>
                            <a:srgbClr val="B45309"/>
                          </a:solidFill>
                          <a:latin typeface="Arial"/>
                        </a:rPr>
                        <a:t>[ ]</a:t>
                      </a:r>
                    </a:p>
                  </a:txBody>
                  <a:tcPr marL="73152" marR="73152" marT="27432" marB="27432" anchor="ctr">
                    <a:solidFill>
                      <a:srgbClr val="F3F4F6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100" b="0" i="0">
                          <a:solidFill>
                            <a:srgbClr val="B45309"/>
                          </a:solidFill>
                          <a:latin typeface="Arial"/>
                        </a:rPr>
                        <a:t>[ ]</a:t>
                      </a:r>
                    </a:p>
                  </a:txBody>
                  <a:tcPr marL="73152" marR="73152" marT="27432" marB="27432" anchor="ctr">
                    <a:solidFill>
                      <a:srgbClr val="F3F4F6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100" b="0" i="0">
                          <a:solidFill>
                            <a:srgbClr val="B45309"/>
                          </a:solidFill>
                          <a:latin typeface="Arial"/>
                        </a:rPr>
                        <a:t>[ ]</a:t>
                      </a:r>
                    </a:p>
                  </a:txBody>
                  <a:tcPr marL="73152" marR="73152" marT="27432" marB="27432" anchor="ctr">
                    <a:solidFill>
                      <a:srgbClr val="F3F4F6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100" b="0" i="0">
                          <a:solidFill>
                            <a:srgbClr val="B45309"/>
                          </a:solidFill>
                          <a:latin typeface="Arial"/>
                        </a:rPr>
                        <a:t>[ ]</a:t>
                      </a:r>
                    </a:p>
                  </a:txBody>
                  <a:tcPr marL="73152" marR="73152" marT="27432" marB="27432" anchor="ctr">
                    <a:solidFill>
                      <a:srgbClr val="F3F4F6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100" b="0" i="0">
                          <a:solidFill>
                            <a:srgbClr val="B45309"/>
                          </a:solidFill>
                          <a:latin typeface="Arial"/>
                        </a:rPr>
                        <a:t>[ ]</a:t>
                      </a:r>
                    </a:p>
                  </a:txBody>
                  <a:tcPr marL="73152" marR="73152" marT="27432" marB="27432" anchor="ctr">
                    <a:solidFill>
                      <a:srgbClr val="F3F4F6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100" b="0" i="0">
                          <a:solidFill>
                            <a:srgbClr val="B45309"/>
                          </a:solidFill>
                          <a:latin typeface="Arial"/>
                        </a:rPr>
                        <a:t>[ ]</a:t>
                      </a:r>
                    </a:p>
                  </a:txBody>
                  <a:tcPr marL="73152" marR="73152" marT="27432" marB="27432" anchor="ctr">
                    <a:solidFill>
                      <a:srgbClr val="F3F4F6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100" b="0" i="0">
                          <a:solidFill>
                            <a:srgbClr val="B45309"/>
                          </a:solidFill>
                          <a:latin typeface="Arial"/>
                        </a:rPr>
                        <a:t>[ ]</a:t>
                      </a:r>
                    </a:p>
                  </a:txBody>
                  <a:tcPr marL="73152" marR="73152" marT="27432" marB="27432" anchor="ctr">
                    <a:solidFill>
                      <a:srgbClr val="F3F4F6"/>
                    </a:solidFill>
                  </a:tcPr>
                </a:tc>
              </a:tr>
              <a:tr h="384048">
                <a:tc>
                  <a:txBody>
                    <a:bodyPr wrap="square"/>
                    <a:lstStyle/>
                    <a:p>
                      <a:r>
                        <a:rPr sz="1100" b="0" i="0">
                          <a:solidFill>
                            <a:srgbClr val="1F2937"/>
                          </a:solidFill>
                          <a:latin typeface="Arial"/>
                        </a:rPr>
                        <a:t>Total / average</a:t>
                      </a:r>
                    </a:p>
                  </a:txBody>
                  <a:tcPr marL="73152" marR="73152" marT="27432" marB="27432" anchor="ctr">
                    <a:solidFill>
                      <a:srgbClr val="FFFFFF"/>
                    </a:solidFill>
                  </a:tcPr>
                </a:tc>
                <a:tc>
                  <a:txBody>
                    <a:bodyPr wrap="square"/>
                    <a:lstStyle/>
                    <a:p/>
                  </a:txBody>
                  <a:tcPr marL="73152" marR="73152" marT="27432" marB="27432" anchor="ctr">
                    <a:solidFill>
                      <a:srgbClr val="FFFFFF"/>
                    </a:solidFill>
                  </a:tcPr>
                </a:tc>
                <a:tc>
                  <a:txBody>
                    <a:bodyPr wrap="square"/>
                    <a:lstStyle/>
                    <a:p/>
                  </a:txBody>
                  <a:tcPr marL="73152" marR="73152" marT="27432" marB="27432" anchor="ctr">
                    <a:solidFill>
                      <a:srgbClr val="FFFFFF"/>
                    </a:solidFill>
                  </a:tcPr>
                </a:tc>
                <a:tc>
                  <a:txBody>
                    <a:bodyPr wrap="square"/>
                    <a:lstStyle/>
                    <a:p/>
                  </a:txBody>
                  <a:tcPr marL="73152" marR="73152" marT="27432" marB="27432" anchor="ctr">
                    <a:solidFill>
                      <a:srgbClr val="FFFFFF"/>
                    </a:solidFill>
                  </a:tcPr>
                </a:tc>
                <a:tc>
                  <a:txBody>
                    <a:bodyPr wrap="square"/>
                    <a:lstStyle/>
                    <a:p/>
                  </a:txBody>
                  <a:tcPr marL="73152" marR="73152" marT="27432" marB="27432" anchor="ctr">
                    <a:solidFill>
                      <a:srgbClr val="FFFFFF"/>
                    </a:solidFill>
                  </a:tcPr>
                </a:tc>
                <a:tc>
                  <a:txBody>
                    <a:bodyPr wrap="square"/>
                    <a:lstStyle/>
                    <a:p/>
                  </a:txBody>
                  <a:tcPr marL="73152" marR="73152" marT="27432" marB="27432" anchor="ctr">
                    <a:solidFill>
                      <a:srgbClr val="FFFFFF"/>
                    </a:solidFill>
                  </a:tcPr>
                </a:tc>
                <a:tc>
                  <a:txBody>
                    <a:bodyPr wrap="square"/>
                    <a:lstStyle/>
                    <a:p/>
                  </a:txBody>
                  <a:tcPr marL="73152" marR="73152" marT="27432" marB="27432" anchor="ctr">
                    <a:solidFill>
                      <a:srgbClr val="FFFFFF"/>
                    </a:solidFill>
                  </a:tcPr>
                </a:tc>
              </a:tr>
            </a:tbl>
          </a:graphicData>
        </a:graphic>
      </p:graphicFrame>
    </p:spTree>
  </p:cSld>
  <p:clrMapOvr>
    <a:masterClrMapping/>
  </p:clrMapOvr>
</p:sld>
</file>

<file path=ppt/slides/slide1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128016"/>
          </a:xfrm>
          <a:prstGeom prst="rect">
            <a:avLst/>
          </a:prstGeom>
          <a:solidFill>
            <a:srgbClr val="0F2A4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640080" y="384048"/>
            <a:ext cx="7315200" cy="274320"/>
          </a:xfrm>
          <a:prstGeom prst="rect">
            <a:avLst/>
          </a:prstGeom>
          <a:noFill/>
        </p:spPr>
        <p:txBody>
          <a:bodyPr wrap="square" anchor="t" lIns="36576" rIns="36576" tIns="18288" bIns="18288">
            <a:spAutoFit/>
          </a:bodyPr>
          <a:lstStyle/>
          <a:p>
            <a:pPr algn="l">
              <a:lnSpc>
                <a:spcPct val="110000"/>
              </a:lnSpc>
              <a:spcAft>
                <a:spcPts val="0"/>
              </a:spcAft>
            </a:pPr>
            <a:r>
              <a:rPr sz="1100" b="1" i="0">
                <a:solidFill>
                  <a:srgbClr val="2F6F8F"/>
                </a:solidFill>
                <a:latin typeface="Arial"/>
              </a:rPr>
              <a:t>FINANCIALS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640080"/>
            <a:ext cx="10911535" cy="731520"/>
          </a:xfrm>
          <a:prstGeom prst="rect">
            <a:avLst/>
          </a:prstGeom>
          <a:noFill/>
        </p:spPr>
        <p:txBody>
          <a:bodyPr wrap="square" anchor="t" lIns="36576" rIns="36576" tIns="18288" bIns="18288">
            <a:spAutoFit/>
          </a:bodyPr>
          <a:lstStyle/>
          <a:p>
            <a:pPr algn="l">
              <a:lnSpc>
                <a:spcPct val="110000"/>
              </a:lnSpc>
              <a:spcAft>
                <a:spcPts val="0"/>
              </a:spcAft>
            </a:pPr>
            <a:r>
              <a:rPr sz="3000" b="0" i="0">
                <a:solidFill>
                  <a:srgbClr val="0F2A43"/>
                </a:solidFill>
                <a:latin typeface="Georgia"/>
              </a:rPr>
              <a:t>Rate History and Revenue Management</a:t>
            </a:r>
          </a:p>
        </p:txBody>
      </p:sp>
      <p:sp>
        <p:nvSpPr>
          <p:cNvPr id="5" name="Rectangle 4"/>
          <p:cNvSpPr/>
          <p:nvPr/>
        </p:nvSpPr>
        <p:spPr>
          <a:xfrm>
            <a:off x="640080" y="1389888"/>
            <a:ext cx="822960" cy="45720"/>
          </a:xfrm>
          <a:prstGeom prst="rect">
            <a:avLst/>
          </a:prstGeom>
          <a:solidFill>
            <a:srgbClr val="2F6F8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" name="Rectangle 5"/>
          <p:cNvSpPr/>
          <p:nvPr/>
        </p:nvSpPr>
        <p:spPr>
          <a:xfrm>
            <a:off x="640080" y="6355080"/>
            <a:ext cx="10911535" cy="9144"/>
          </a:xfrm>
          <a:prstGeom prst="rect">
            <a:avLst/>
          </a:prstGeom>
          <a:solidFill>
            <a:srgbClr val="D1D5D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" name="TextBox 6"/>
          <p:cNvSpPr txBox="1"/>
          <p:nvPr/>
        </p:nvSpPr>
        <p:spPr>
          <a:xfrm>
            <a:off x="640080" y="6400800"/>
            <a:ext cx="8229600" cy="274320"/>
          </a:xfrm>
          <a:prstGeom prst="rect">
            <a:avLst/>
          </a:prstGeom>
          <a:noFill/>
        </p:spPr>
        <p:txBody>
          <a:bodyPr wrap="square" anchor="t" lIns="36576" rIns="36576" tIns="18288" bIns="18288">
            <a:spAutoFit/>
          </a:bodyPr>
          <a:lstStyle/>
          <a:p>
            <a:pPr algn="l">
              <a:lnSpc>
                <a:spcPct val="110000"/>
              </a:lnSpc>
              <a:spcAft>
                <a:spcPts val="0"/>
              </a:spcAft>
            </a:pPr>
            <a:r>
              <a:rPr sz="1000" b="0" i="0">
                <a:solidFill>
                  <a:srgbClr val="B45309"/>
                </a:solidFill>
                <a:latin typeface="Arial"/>
              </a:rPr>
              <a:t>[Property Name]</a:t>
            </a:r>
            <a:r>
              <a:rPr sz="1000" b="0" i="0">
                <a:solidFill>
                  <a:srgbClr val="6B7280"/>
                </a:solidFill>
                <a:latin typeface="Arial"/>
              </a:rPr>
              <a:t>  ·  Self-Storage Offering Memorandum  ·  Confidential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11002975" y="6400800"/>
            <a:ext cx="548640" cy="27432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r"/>
            <a:fld id="{B6F15528-21DE-4FAA-801E-634DDDAF4B2B}" type="slidenum">
              <a:rPr lang="en-US" sz="1000">
                <a:solidFill>
                  <a:srgbClr val="6B7280"/>
                </a:solidFill>
                <a:latin typeface="Arial"/>
              </a:rPr>
              <a:t>‹#›</a:t>
            </a:fld>
          </a:p>
        </p:txBody>
      </p:sp>
      <p:sp>
        <p:nvSpPr>
          <p:cNvPr id="9" name="TextBox 8"/>
          <p:cNvSpPr txBox="1"/>
          <p:nvPr/>
        </p:nvSpPr>
        <p:spPr>
          <a:xfrm>
            <a:off x="640080" y="5788152"/>
            <a:ext cx="7498079" cy="502920"/>
          </a:xfrm>
          <a:prstGeom prst="rect">
            <a:avLst/>
          </a:prstGeom>
          <a:noFill/>
        </p:spPr>
        <p:txBody>
          <a:bodyPr wrap="square" anchor="t" lIns="36576" rIns="36576" tIns="18288" bIns="18288">
            <a:spAutoFit/>
          </a:bodyPr>
          <a:lstStyle/>
          <a:p>
            <a:pPr algn="l">
              <a:lnSpc>
                <a:spcPct val="110000"/>
              </a:lnSpc>
              <a:spcAft>
                <a:spcPts val="0"/>
              </a:spcAft>
            </a:pPr>
            <a:r>
              <a:rPr sz="1000" b="0" i="1">
                <a:solidFill>
                  <a:srgbClr val="6B7280"/>
                </a:solidFill>
                <a:latin typeface="Arial"/>
              </a:rPr>
              <a:t>WHAT GOES HERE:  Rate History and Revenue Management: the self-storage-specific detail buyers ask for next. Cite documents, not memory.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8229600" y="5788152"/>
            <a:ext cx="3319272" cy="5029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/>
            <a:r>
              <a:rPr sz="1000" b="1">
                <a:solidFill>
                  <a:srgbClr val="2F6F8F"/>
                </a:solidFill>
                <a:latin typeface="Arial"/>
                <a:hlinkClick r:id="rId2"/>
              </a:rPr>
              <a:t>Fill this page from your deal: try IntellCRE, free to start</a:t>
            </a:r>
          </a:p>
        </p:txBody>
      </p:sp>
      <p:graphicFrame>
        <p:nvGraphicFramePr>
          <p:cNvPr id="11" name="Table 10"/>
          <p:cNvGraphicFramePr>
            <a:graphicFrameLocks noGrp="1"/>
          </p:cNvGraphicFramePr>
          <p:nvPr/>
        </p:nvGraphicFramePr>
        <p:xfrm>
          <a:off x="640080" y="1783080"/>
          <a:ext cx="10911534" cy="2743200"/>
        </p:xfrm>
        <a:graphic>
          <a:graphicData uri="http://schemas.openxmlformats.org/drawingml/2006/table">
            <a:tbl>
              <a:tblPr firstRow="0" bandRow="0">
                <a:tableStyleId>{5C22544A-7EE6-4342-B048-85BDC9FD1C3A}</a:tableStyleId>
              </a:tblPr>
              <a:tblGrid>
                <a:gridCol w="3750840"/>
                <a:gridCol w="2386898"/>
                <a:gridCol w="2386898"/>
                <a:gridCol w="2386898"/>
              </a:tblGrid>
              <a:tr h="457200">
                <a:tc>
                  <a:txBody>
                    <a:bodyPr wrap="square"/>
                    <a:lstStyle/>
                    <a:p>
                      <a:r>
                        <a:rPr sz="1200" b="1" i="0">
                          <a:solidFill>
                            <a:srgbClr val="FFFFFF"/>
                          </a:solidFill>
                          <a:latin typeface="Arial"/>
                        </a:rPr>
                        <a:t>Metric</a:t>
                      </a:r>
                    </a:p>
                  </a:txBody>
                  <a:tcPr marL="73152" marR="73152" marT="27432" marB="27432" anchor="ctr">
                    <a:solidFill>
                      <a:srgbClr val="0F2A43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200" b="1" i="0">
                          <a:solidFill>
                            <a:srgbClr val="FFFFFF"/>
                          </a:solidFill>
                          <a:latin typeface="Arial"/>
                        </a:rPr>
                        <a:t>Current</a:t>
                      </a:r>
                    </a:p>
                  </a:txBody>
                  <a:tcPr marL="73152" marR="73152" marT="27432" marB="27432" anchor="ctr">
                    <a:solidFill>
                      <a:srgbClr val="0F2A43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200" b="1" i="0">
                          <a:solidFill>
                            <a:srgbClr val="FFFFFF"/>
                          </a:solidFill>
                          <a:latin typeface="Arial"/>
                        </a:rPr>
                        <a:t>12 months ago</a:t>
                      </a:r>
                    </a:p>
                  </a:txBody>
                  <a:tcPr marL="73152" marR="73152" marT="27432" marB="27432" anchor="ctr">
                    <a:solidFill>
                      <a:srgbClr val="0F2A43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200" b="1" i="0">
                          <a:solidFill>
                            <a:srgbClr val="FFFFFF"/>
                          </a:solidFill>
                          <a:latin typeface="Arial"/>
                        </a:rPr>
                        <a:t>Notes</a:t>
                      </a:r>
                    </a:p>
                  </a:txBody>
                  <a:tcPr marL="73152" marR="73152" marT="27432" marB="27432" anchor="ctr">
                    <a:solidFill>
                      <a:srgbClr val="0F2A43"/>
                    </a:solidFill>
                  </a:tcPr>
                </a:tc>
              </a:tr>
              <a:tr h="457200">
                <a:tc>
                  <a:txBody>
                    <a:bodyPr wrap="square"/>
                    <a:lstStyle/>
                    <a:p>
                      <a:r>
                        <a:rPr sz="1200" b="0" i="0">
                          <a:solidFill>
                            <a:srgbClr val="B45309"/>
                          </a:solidFill>
                          <a:latin typeface="Arial"/>
                        </a:rPr>
                        <a:t>[ ]</a:t>
                      </a:r>
                    </a:p>
                  </a:txBody>
                  <a:tcPr marL="73152" marR="73152" marT="27432" marB="27432" anchor="ctr">
                    <a:solidFill>
                      <a:srgbClr val="FFFFFF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200" b="0" i="0">
                          <a:solidFill>
                            <a:srgbClr val="B45309"/>
                          </a:solidFill>
                          <a:latin typeface="Arial"/>
                        </a:rPr>
                        <a:t>[ ]</a:t>
                      </a:r>
                    </a:p>
                  </a:txBody>
                  <a:tcPr marL="73152" marR="73152" marT="27432" marB="27432" anchor="ctr">
                    <a:solidFill>
                      <a:srgbClr val="FFFFFF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200" b="0" i="0">
                          <a:solidFill>
                            <a:srgbClr val="B45309"/>
                          </a:solidFill>
                          <a:latin typeface="Arial"/>
                        </a:rPr>
                        <a:t>[ ]</a:t>
                      </a:r>
                    </a:p>
                  </a:txBody>
                  <a:tcPr marL="73152" marR="73152" marT="27432" marB="27432" anchor="ctr">
                    <a:solidFill>
                      <a:srgbClr val="FFFFFF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200" b="0" i="0">
                          <a:solidFill>
                            <a:srgbClr val="B45309"/>
                          </a:solidFill>
                          <a:latin typeface="Arial"/>
                        </a:rPr>
                        <a:t>[ ]</a:t>
                      </a:r>
                    </a:p>
                  </a:txBody>
                  <a:tcPr marL="73152" marR="73152" marT="27432" marB="27432" anchor="ctr">
                    <a:solidFill>
                      <a:srgbClr val="FFFFFF"/>
                    </a:solidFill>
                  </a:tcPr>
                </a:tc>
              </a:tr>
              <a:tr h="457200">
                <a:tc>
                  <a:txBody>
                    <a:bodyPr wrap="square"/>
                    <a:lstStyle/>
                    <a:p>
                      <a:r>
                        <a:rPr sz="1200" b="0" i="0">
                          <a:solidFill>
                            <a:srgbClr val="B45309"/>
                          </a:solidFill>
                          <a:latin typeface="Arial"/>
                        </a:rPr>
                        <a:t>[ ]</a:t>
                      </a:r>
                    </a:p>
                  </a:txBody>
                  <a:tcPr marL="73152" marR="73152" marT="27432" marB="27432" anchor="ctr">
                    <a:solidFill>
                      <a:srgbClr val="F3F4F6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200" b="0" i="0">
                          <a:solidFill>
                            <a:srgbClr val="B45309"/>
                          </a:solidFill>
                          <a:latin typeface="Arial"/>
                        </a:rPr>
                        <a:t>[ ]</a:t>
                      </a:r>
                    </a:p>
                  </a:txBody>
                  <a:tcPr marL="73152" marR="73152" marT="27432" marB="27432" anchor="ctr">
                    <a:solidFill>
                      <a:srgbClr val="F3F4F6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200" b="0" i="0">
                          <a:solidFill>
                            <a:srgbClr val="B45309"/>
                          </a:solidFill>
                          <a:latin typeface="Arial"/>
                        </a:rPr>
                        <a:t>[ ]</a:t>
                      </a:r>
                    </a:p>
                  </a:txBody>
                  <a:tcPr marL="73152" marR="73152" marT="27432" marB="27432" anchor="ctr">
                    <a:solidFill>
                      <a:srgbClr val="F3F4F6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200" b="0" i="0">
                          <a:solidFill>
                            <a:srgbClr val="B45309"/>
                          </a:solidFill>
                          <a:latin typeface="Arial"/>
                        </a:rPr>
                        <a:t>[ ]</a:t>
                      </a:r>
                    </a:p>
                  </a:txBody>
                  <a:tcPr marL="73152" marR="73152" marT="27432" marB="27432" anchor="ctr">
                    <a:solidFill>
                      <a:srgbClr val="F3F4F6"/>
                    </a:solidFill>
                  </a:tcPr>
                </a:tc>
              </a:tr>
              <a:tr h="457200">
                <a:tc>
                  <a:txBody>
                    <a:bodyPr wrap="square"/>
                    <a:lstStyle/>
                    <a:p>
                      <a:r>
                        <a:rPr sz="1200" b="0" i="0">
                          <a:solidFill>
                            <a:srgbClr val="B45309"/>
                          </a:solidFill>
                          <a:latin typeface="Arial"/>
                        </a:rPr>
                        <a:t>[ ]</a:t>
                      </a:r>
                    </a:p>
                  </a:txBody>
                  <a:tcPr marL="73152" marR="73152" marT="27432" marB="27432" anchor="ctr">
                    <a:solidFill>
                      <a:srgbClr val="FFFFFF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200" b="0" i="0">
                          <a:solidFill>
                            <a:srgbClr val="B45309"/>
                          </a:solidFill>
                          <a:latin typeface="Arial"/>
                        </a:rPr>
                        <a:t>[ ]</a:t>
                      </a:r>
                    </a:p>
                  </a:txBody>
                  <a:tcPr marL="73152" marR="73152" marT="27432" marB="27432" anchor="ctr">
                    <a:solidFill>
                      <a:srgbClr val="FFFFFF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200" b="0" i="0">
                          <a:solidFill>
                            <a:srgbClr val="B45309"/>
                          </a:solidFill>
                          <a:latin typeface="Arial"/>
                        </a:rPr>
                        <a:t>[ ]</a:t>
                      </a:r>
                    </a:p>
                  </a:txBody>
                  <a:tcPr marL="73152" marR="73152" marT="27432" marB="27432" anchor="ctr">
                    <a:solidFill>
                      <a:srgbClr val="FFFFFF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200" b="0" i="0">
                          <a:solidFill>
                            <a:srgbClr val="B45309"/>
                          </a:solidFill>
                          <a:latin typeface="Arial"/>
                        </a:rPr>
                        <a:t>[ ]</a:t>
                      </a:r>
                    </a:p>
                  </a:txBody>
                  <a:tcPr marL="73152" marR="73152" marT="27432" marB="27432" anchor="ctr">
                    <a:solidFill>
                      <a:srgbClr val="FFFFFF"/>
                    </a:solidFill>
                  </a:tcPr>
                </a:tc>
              </a:tr>
              <a:tr h="457200">
                <a:tc>
                  <a:txBody>
                    <a:bodyPr wrap="square"/>
                    <a:lstStyle/>
                    <a:p>
                      <a:r>
                        <a:rPr sz="1200" b="0" i="0">
                          <a:solidFill>
                            <a:srgbClr val="B45309"/>
                          </a:solidFill>
                          <a:latin typeface="Arial"/>
                        </a:rPr>
                        <a:t>[ ]</a:t>
                      </a:r>
                    </a:p>
                  </a:txBody>
                  <a:tcPr marL="73152" marR="73152" marT="27432" marB="27432" anchor="ctr">
                    <a:solidFill>
                      <a:srgbClr val="F3F4F6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200" b="0" i="0">
                          <a:solidFill>
                            <a:srgbClr val="B45309"/>
                          </a:solidFill>
                          <a:latin typeface="Arial"/>
                        </a:rPr>
                        <a:t>[ ]</a:t>
                      </a:r>
                    </a:p>
                  </a:txBody>
                  <a:tcPr marL="73152" marR="73152" marT="27432" marB="27432" anchor="ctr">
                    <a:solidFill>
                      <a:srgbClr val="F3F4F6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200" b="0" i="0">
                          <a:solidFill>
                            <a:srgbClr val="B45309"/>
                          </a:solidFill>
                          <a:latin typeface="Arial"/>
                        </a:rPr>
                        <a:t>[ ]</a:t>
                      </a:r>
                    </a:p>
                  </a:txBody>
                  <a:tcPr marL="73152" marR="73152" marT="27432" marB="27432" anchor="ctr">
                    <a:solidFill>
                      <a:srgbClr val="F3F4F6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200" b="0" i="0">
                          <a:solidFill>
                            <a:srgbClr val="B45309"/>
                          </a:solidFill>
                          <a:latin typeface="Arial"/>
                        </a:rPr>
                        <a:t>[ ]</a:t>
                      </a:r>
                    </a:p>
                  </a:txBody>
                  <a:tcPr marL="73152" marR="73152" marT="27432" marB="27432" anchor="ctr">
                    <a:solidFill>
                      <a:srgbClr val="F3F4F6"/>
                    </a:solidFill>
                  </a:tcPr>
                </a:tc>
              </a:tr>
              <a:tr h="457200">
                <a:tc>
                  <a:txBody>
                    <a:bodyPr wrap="square"/>
                    <a:lstStyle/>
                    <a:p>
                      <a:r>
                        <a:rPr sz="1200" b="0" i="0">
                          <a:solidFill>
                            <a:srgbClr val="B45309"/>
                          </a:solidFill>
                          <a:latin typeface="Arial"/>
                        </a:rPr>
                        <a:t>[ ]</a:t>
                      </a:r>
                    </a:p>
                  </a:txBody>
                  <a:tcPr marL="73152" marR="73152" marT="27432" marB="27432" anchor="ctr">
                    <a:solidFill>
                      <a:srgbClr val="FFFFFF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200" b="0" i="0">
                          <a:solidFill>
                            <a:srgbClr val="B45309"/>
                          </a:solidFill>
                          <a:latin typeface="Arial"/>
                        </a:rPr>
                        <a:t>[ ]</a:t>
                      </a:r>
                    </a:p>
                  </a:txBody>
                  <a:tcPr marL="73152" marR="73152" marT="27432" marB="27432" anchor="ctr">
                    <a:solidFill>
                      <a:srgbClr val="FFFFFF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200" b="0" i="0">
                          <a:solidFill>
                            <a:srgbClr val="B45309"/>
                          </a:solidFill>
                          <a:latin typeface="Arial"/>
                        </a:rPr>
                        <a:t>[ ]</a:t>
                      </a:r>
                    </a:p>
                  </a:txBody>
                  <a:tcPr marL="73152" marR="73152" marT="27432" marB="27432" anchor="ctr">
                    <a:solidFill>
                      <a:srgbClr val="FFFFFF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200" b="0" i="0">
                          <a:solidFill>
                            <a:srgbClr val="B45309"/>
                          </a:solidFill>
                          <a:latin typeface="Arial"/>
                        </a:rPr>
                        <a:t>[ ]</a:t>
                      </a:r>
                    </a:p>
                  </a:txBody>
                  <a:tcPr marL="73152" marR="73152" marT="27432" marB="27432" anchor="ctr">
                    <a:solidFill>
                      <a:srgbClr val="FFFFFF"/>
                    </a:solidFill>
                  </a:tcPr>
                </a:tc>
              </a:tr>
            </a:tbl>
          </a:graphicData>
        </a:graphic>
      </p:graphicFrame>
    </p:spTree>
  </p:cSld>
  <p:clrMapOvr>
    <a:masterClrMapping/>
  </p:clrMapOvr>
</p:sld>
</file>

<file path=ppt/slides/slide1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128016"/>
          </a:xfrm>
          <a:prstGeom prst="rect">
            <a:avLst/>
          </a:prstGeom>
          <a:solidFill>
            <a:srgbClr val="0F2A4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640080" y="384048"/>
            <a:ext cx="7315200" cy="274320"/>
          </a:xfrm>
          <a:prstGeom prst="rect">
            <a:avLst/>
          </a:prstGeom>
          <a:noFill/>
        </p:spPr>
        <p:txBody>
          <a:bodyPr wrap="square" anchor="t" lIns="36576" rIns="36576" tIns="18288" bIns="18288">
            <a:spAutoFit/>
          </a:bodyPr>
          <a:lstStyle/>
          <a:p>
            <a:pPr algn="l">
              <a:lnSpc>
                <a:spcPct val="110000"/>
              </a:lnSpc>
              <a:spcAft>
                <a:spcPts val="0"/>
              </a:spcAft>
            </a:pPr>
            <a:r>
              <a:rPr sz="1100" b="1" i="0">
                <a:solidFill>
                  <a:srgbClr val="2F6F8F"/>
                </a:solidFill>
                <a:latin typeface="Arial"/>
              </a:rPr>
              <a:t>FINANCIALS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640080"/>
            <a:ext cx="10911535" cy="731520"/>
          </a:xfrm>
          <a:prstGeom prst="rect">
            <a:avLst/>
          </a:prstGeom>
          <a:noFill/>
        </p:spPr>
        <p:txBody>
          <a:bodyPr wrap="square" anchor="t" lIns="36576" rIns="36576" tIns="18288" bIns="18288">
            <a:spAutoFit/>
          </a:bodyPr>
          <a:lstStyle/>
          <a:p>
            <a:pPr algn="l">
              <a:lnSpc>
                <a:spcPct val="110000"/>
              </a:lnSpc>
              <a:spcAft>
                <a:spcPts val="0"/>
              </a:spcAft>
            </a:pPr>
            <a:r>
              <a:rPr sz="3000" b="0" i="0">
                <a:solidFill>
                  <a:srgbClr val="0F2A43"/>
                </a:solidFill>
                <a:latin typeface="Georgia"/>
              </a:rPr>
              <a:t>Income and Expenses</a:t>
            </a:r>
          </a:p>
        </p:txBody>
      </p:sp>
      <p:sp>
        <p:nvSpPr>
          <p:cNvPr id="5" name="Rectangle 4"/>
          <p:cNvSpPr/>
          <p:nvPr/>
        </p:nvSpPr>
        <p:spPr>
          <a:xfrm>
            <a:off x="640080" y="1389888"/>
            <a:ext cx="822960" cy="45720"/>
          </a:xfrm>
          <a:prstGeom prst="rect">
            <a:avLst/>
          </a:prstGeom>
          <a:solidFill>
            <a:srgbClr val="2F6F8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" name="Rectangle 5"/>
          <p:cNvSpPr/>
          <p:nvPr/>
        </p:nvSpPr>
        <p:spPr>
          <a:xfrm>
            <a:off x="640080" y="6355080"/>
            <a:ext cx="10911535" cy="9144"/>
          </a:xfrm>
          <a:prstGeom prst="rect">
            <a:avLst/>
          </a:prstGeom>
          <a:solidFill>
            <a:srgbClr val="D1D5D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" name="TextBox 6"/>
          <p:cNvSpPr txBox="1"/>
          <p:nvPr/>
        </p:nvSpPr>
        <p:spPr>
          <a:xfrm>
            <a:off x="640080" y="6400800"/>
            <a:ext cx="8229600" cy="274320"/>
          </a:xfrm>
          <a:prstGeom prst="rect">
            <a:avLst/>
          </a:prstGeom>
          <a:noFill/>
        </p:spPr>
        <p:txBody>
          <a:bodyPr wrap="square" anchor="t" lIns="36576" rIns="36576" tIns="18288" bIns="18288">
            <a:spAutoFit/>
          </a:bodyPr>
          <a:lstStyle/>
          <a:p>
            <a:pPr algn="l">
              <a:lnSpc>
                <a:spcPct val="110000"/>
              </a:lnSpc>
              <a:spcAft>
                <a:spcPts val="0"/>
              </a:spcAft>
            </a:pPr>
            <a:r>
              <a:rPr sz="1000" b="0" i="0">
                <a:solidFill>
                  <a:srgbClr val="B45309"/>
                </a:solidFill>
                <a:latin typeface="Arial"/>
              </a:rPr>
              <a:t>[Property Name]</a:t>
            </a:r>
            <a:r>
              <a:rPr sz="1000" b="0" i="0">
                <a:solidFill>
                  <a:srgbClr val="6B7280"/>
                </a:solidFill>
                <a:latin typeface="Arial"/>
              </a:rPr>
              <a:t>  ·  Self-Storage Offering Memorandum  ·  Confidential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11002975" y="6400800"/>
            <a:ext cx="548640" cy="27432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r"/>
            <a:fld id="{B6F15528-21DE-4FAA-801E-634DDDAF4B2B}" type="slidenum">
              <a:rPr lang="en-US" sz="1000">
                <a:solidFill>
                  <a:srgbClr val="6B7280"/>
                </a:solidFill>
                <a:latin typeface="Arial"/>
              </a:rPr>
              <a:t>‹#›</a:t>
            </a:fld>
          </a:p>
        </p:txBody>
      </p:sp>
      <p:sp>
        <p:nvSpPr>
          <p:cNvPr id="9" name="TextBox 8"/>
          <p:cNvSpPr txBox="1"/>
          <p:nvPr/>
        </p:nvSpPr>
        <p:spPr>
          <a:xfrm>
            <a:off x="640080" y="5788152"/>
            <a:ext cx="7498079" cy="502920"/>
          </a:xfrm>
          <a:prstGeom prst="rect">
            <a:avLst/>
          </a:prstGeom>
          <a:noFill/>
        </p:spPr>
        <p:txBody>
          <a:bodyPr wrap="square" anchor="t" lIns="36576" rIns="36576" tIns="18288" bIns="18288">
            <a:spAutoFit/>
          </a:bodyPr>
          <a:lstStyle/>
          <a:p>
            <a:pPr algn="l">
              <a:lnSpc>
                <a:spcPct val="110000"/>
              </a:lnSpc>
              <a:spcAft>
                <a:spcPts val="0"/>
              </a:spcAft>
            </a:pPr>
            <a:r>
              <a:rPr sz="1000" b="0" i="1">
                <a:solidFill>
                  <a:srgbClr val="6B7280"/>
                </a:solidFill>
                <a:latin typeface="Arial"/>
              </a:rPr>
              <a:t>WHAT GOES HERE:  Current and proforma income and expense lines down to NOI, from the seller's statements. Label proforma as proforma.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8229600" y="5788152"/>
            <a:ext cx="3319272" cy="5029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/>
            <a:r>
              <a:rPr sz="1000" b="1">
                <a:solidFill>
                  <a:srgbClr val="2F6F8F"/>
                </a:solidFill>
                <a:latin typeface="Arial"/>
                <a:hlinkClick r:id="rId2"/>
              </a:rPr>
              <a:t>Fill this page from your deal: try IntellCRE, free to start</a:t>
            </a:r>
          </a:p>
        </p:txBody>
      </p:sp>
      <p:graphicFrame>
        <p:nvGraphicFramePr>
          <p:cNvPr id="11" name="Table 10"/>
          <p:cNvGraphicFramePr>
            <a:graphicFrameLocks noGrp="1"/>
          </p:cNvGraphicFramePr>
          <p:nvPr/>
        </p:nvGraphicFramePr>
        <p:xfrm>
          <a:off x="640080" y="1783080"/>
          <a:ext cx="7315200" cy="3657600"/>
        </p:xfrm>
        <a:graphic>
          <a:graphicData uri="http://schemas.openxmlformats.org/drawingml/2006/table">
            <a:tbl>
              <a:tblPr firstRow="0" bandRow="0">
                <a:tableStyleId>{5C22544A-7EE6-4342-B048-85BDC9FD1C3A}</a:tableStyleId>
              </a:tblPr>
              <a:tblGrid>
                <a:gridCol w="3474720"/>
                <a:gridCol w="1920240"/>
                <a:gridCol w="1920240"/>
              </a:tblGrid>
              <a:tr h="457200">
                <a:tc>
                  <a:txBody>
                    <a:bodyPr wrap="square"/>
                    <a:lstStyle/>
                    <a:p/>
                  </a:txBody>
                  <a:tcPr marL="73152" marR="73152" marT="27432" marB="27432" anchor="ctr">
                    <a:solidFill>
                      <a:srgbClr val="0F2A43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r"/>
                      <a:r>
                        <a:rPr sz="1300" b="1" i="0">
                          <a:solidFill>
                            <a:srgbClr val="FFFFFF"/>
                          </a:solidFill>
                          <a:latin typeface="Arial"/>
                        </a:rPr>
                        <a:t>Current</a:t>
                      </a:r>
                    </a:p>
                  </a:txBody>
                  <a:tcPr marL="73152" marR="73152" marT="27432" marB="27432" anchor="ctr">
                    <a:solidFill>
                      <a:srgbClr val="0F2A43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r"/>
                      <a:r>
                        <a:rPr sz="1300" b="1" i="0">
                          <a:solidFill>
                            <a:srgbClr val="FFFFFF"/>
                          </a:solidFill>
                          <a:latin typeface="Arial"/>
                        </a:rPr>
                        <a:t>Proforma</a:t>
                      </a:r>
                    </a:p>
                  </a:txBody>
                  <a:tcPr marL="73152" marR="73152" marT="27432" marB="27432" anchor="ctr">
                    <a:solidFill>
                      <a:srgbClr val="0F2A43"/>
                    </a:solidFill>
                  </a:tcPr>
                </a:tc>
              </a:tr>
              <a:tr h="457200">
                <a:tc>
                  <a:txBody>
                    <a:bodyPr wrap="square"/>
                    <a:lstStyle/>
                    <a:p>
                      <a:r>
                        <a:rPr sz="1300" b="1" i="0">
                          <a:solidFill>
                            <a:srgbClr val="B45309"/>
                          </a:solidFill>
                          <a:latin typeface="Arial"/>
                        </a:rPr>
                        <a:t>[Income line 1]</a:t>
                      </a:r>
                    </a:p>
                  </a:txBody>
                  <a:tcPr marL="73152" marR="73152" marT="27432" marB="27432" anchor="ctr">
                    <a:solidFill>
                      <a:srgbClr val="FFFFFF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r"/>
                      <a:r>
                        <a:rPr sz="1300" b="0" i="0">
                          <a:solidFill>
                            <a:srgbClr val="B45309"/>
                          </a:solidFill>
                          <a:latin typeface="Arial"/>
                        </a:rPr>
                        <a:t>[$ 000,000]</a:t>
                      </a:r>
                    </a:p>
                  </a:txBody>
                  <a:tcPr marL="73152" marR="73152" marT="27432" marB="27432" anchor="ctr">
                    <a:solidFill>
                      <a:srgbClr val="FFFFFF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r"/>
                      <a:r>
                        <a:rPr sz="1300" b="0" i="0">
                          <a:solidFill>
                            <a:srgbClr val="B45309"/>
                          </a:solidFill>
                          <a:latin typeface="Arial"/>
                        </a:rPr>
                        <a:t>[$ 000,000]</a:t>
                      </a:r>
                    </a:p>
                  </a:txBody>
                  <a:tcPr marL="73152" marR="73152" marT="27432" marB="27432" anchor="ctr">
                    <a:solidFill>
                      <a:srgbClr val="FFFFFF"/>
                    </a:solidFill>
                  </a:tcPr>
                </a:tc>
              </a:tr>
              <a:tr h="457200">
                <a:tc>
                  <a:txBody>
                    <a:bodyPr wrap="square"/>
                    <a:lstStyle/>
                    <a:p>
                      <a:r>
                        <a:rPr sz="1300" b="1" i="0">
                          <a:solidFill>
                            <a:srgbClr val="B45309"/>
                          </a:solidFill>
                          <a:latin typeface="Arial"/>
                        </a:rPr>
                        <a:t>[Income line 2]</a:t>
                      </a:r>
                    </a:p>
                  </a:txBody>
                  <a:tcPr marL="73152" marR="73152" marT="27432" marB="27432" anchor="ctr">
                    <a:solidFill>
                      <a:srgbClr val="F3F4F6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r"/>
                      <a:r>
                        <a:rPr sz="1300" b="0" i="0">
                          <a:solidFill>
                            <a:srgbClr val="B45309"/>
                          </a:solidFill>
                          <a:latin typeface="Arial"/>
                        </a:rPr>
                        <a:t>[$ 000,000]</a:t>
                      </a:r>
                    </a:p>
                  </a:txBody>
                  <a:tcPr marL="73152" marR="73152" marT="27432" marB="27432" anchor="ctr">
                    <a:solidFill>
                      <a:srgbClr val="F3F4F6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r"/>
                      <a:r>
                        <a:rPr sz="1300" b="0" i="0">
                          <a:solidFill>
                            <a:srgbClr val="B45309"/>
                          </a:solidFill>
                          <a:latin typeface="Arial"/>
                        </a:rPr>
                        <a:t>[$ 000,000]</a:t>
                      </a:r>
                    </a:p>
                  </a:txBody>
                  <a:tcPr marL="73152" marR="73152" marT="27432" marB="27432" anchor="ctr">
                    <a:solidFill>
                      <a:srgbClr val="F3F4F6"/>
                    </a:solidFill>
                  </a:tcPr>
                </a:tc>
              </a:tr>
              <a:tr h="457200">
                <a:tc>
                  <a:txBody>
                    <a:bodyPr wrap="square"/>
                    <a:lstStyle/>
                    <a:p>
                      <a:r>
                        <a:rPr sz="1300" b="1" i="0">
                          <a:solidFill>
                            <a:srgbClr val="1F2937"/>
                          </a:solidFill>
                          <a:latin typeface="Arial"/>
                        </a:rPr>
                        <a:t>Effective gross income</a:t>
                      </a:r>
                    </a:p>
                  </a:txBody>
                  <a:tcPr marL="73152" marR="73152" marT="27432" marB="27432" anchor="ctr">
                    <a:solidFill>
                      <a:srgbClr val="FFFFFF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r"/>
                      <a:r>
                        <a:rPr sz="1300" b="0" i="0">
                          <a:solidFill>
                            <a:srgbClr val="B45309"/>
                          </a:solidFill>
                          <a:latin typeface="Arial"/>
                        </a:rPr>
                        <a:t>[$ 000,000]</a:t>
                      </a:r>
                    </a:p>
                  </a:txBody>
                  <a:tcPr marL="73152" marR="73152" marT="27432" marB="27432" anchor="ctr">
                    <a:solidFill>
                      <a:srgbClr val="FFFFFF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r"/>
                      <a:r>
                        <a:rPr sz="1300" b="0" i="0">
                          <a:solidFill>
                            <a:srgbClr val="B45309"/>
                          </a:solidFill>
                          <a:latin typeface="Arial"/>
                        </a:rPr>
                        <a:t>[$ 000,000]</a:t>
                      </a:r>
                    </a:p>
                  </a:txBody>
                  <a:tcPr marL="73152" marR="73152" marT="27432" marB="27432" anchor="ctr">
                    <a:solidFill>
                      <a:srgbClr val="FFFFFF"/>
                    </a:solidFill>
                  </a:tcPr>
                </a:tc>
              </a:tr>
              <a:tr h="457200">
                <a:tc>
                  <a:txBody>
                    <a:bodyPr wrap="square"/>
                    <a:lstStyle/>
                    <a:p>
                      <a:r>
                        <a:rPr sz="1300" b="1" i="0">
                          <a:solidFill>
                            <a:srgbClr val="B45309"/>
                          </a:solidFill>
                          <a:latin typeface="Arial"/>
                        </a:rPr>
                        <a:t>[Expense category 1]</a:t>
                      </a:r>
                    </a:p>
                  </a:txBody>
                  <a:tcPr marL="73152" marR="73152" marT="27432" marB="27432" anchor="ctr">
                    <a:solidFill>
                      <a:srgbClr val="F3F4F6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r"/>
                      <a:r>
                        <a:rPr sz="1300" b="0" i="0">
                          <a:solidFill>
                            <a:srgbClr val="B45309"/>
                          </a:solidFill>
                          <a:latin typeface="Arial"/>
                        </a:rPr>
                        <a:t>[($ 00,000)]</a:t>
                      </a:r>
                    </a:p>
                  </a:txBody>
                  <a:tcPr marL="73152" marR="73152" marT="27432" marB="27432" anchor="ctr">
                    <a:solidFill>
                      <a:srgbClr val="F3F4F6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r"/>
                      <a:r>
                        <a:rPr sz="1300" b="0" i="0">
                          <a:solidFill>
                            <a:srgbClr val="B45309"/>
                          </a:solidFill>
                          <a:latin typeface="Arial"/>
                        </a:rPr>
                        <a:t>[($ 00,000)]</a:t>
                      </a:r>
                    </a:p>
                  </a:txBody>
                  <a:tcPr marL="73152" marR="73152" marT="27432" marB="27432" anchor="ctr">
                    <a:solidFill>
                      <a:srgbClr val="F3F4F6"/>
                    </a:solidFill>
                  </a:tcPr>
                </a:tc>
              </a:tr>
              <a:tr h="457200">
                <a:tc>
                  <a:txBody>
                    <a:bodyPr wrap="square"/>
                    <a:lstStyle/>
                    <a:p>
                      <a:r>
                        <a:rPr sz="1300" b="1" i="0">
                          <a:solidFill>
                            <a:srgbClr val="B45309"/>
                          </a:solidFill>
                          <a:latin typeface="Arial"/>
                        </a:rPr>
                        <a:t>[Expense category 2]</a:t>
                      </a:r>
                    </a:p>
                  </a:txBody>
                  <a:tcPr marL="73152" marR="73152" marT="27432" marB="27432" anchor="ctr">
                    <a:solidFill>
                      <a:srgbClr val="FFFFFF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r"/>
                      <a:r>
                        <a:rPr sz="1300" b="0" i="0">
                          <a:solidFill>
                            <a:srgbClr val="B45309"/>
                          </a:solidFill>
                          <a:latin typeface="Arial"/>
                        </a:rPr>
                        <a:t>[($ 00,000)]</a:t>
                      </a:r>
                    </a:p>
                  </a:txBody>
                  <a:tcPr marL="73152" marR="73152" marT="27432" marB="27432" anchor="ctr">
                    <a:solidFill>
                      <a:srgbClr val="FFFFFF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r"/>
                      <a:r>
                        <a:rPr sz="1300" b="0" i="0">
                          <a:solidFill>
                            <a:srgbClr val="B45309"/>
                          </a:solidFill>
                          <a:latin typeface="Arial"/>
                        </a:rPr>
                        <a:t>[($ 00,000)]</a:t>
                      </a:r>
                    </a:p>
                  </a:txBody>
                  <a:tcPr marL="73152" marR="73152" marT="27432" marB="27432" anchor="ctr">
                    <a:solidFill>
                      <a:srgbClr val="FFFFFF"/>
                    </a:solidFill>
                  </a:tcPr>
                </a:tc>
              </a:tr>
              <a:tr h="457200">
                <a:tc>
                  <a:txBody>
                    <a:bodyPr wrap="square"/>
                    <a:lstStyle/>
                    <a:p>
                      <a:r>
                        <a:rPr sz="1300" b="1" i="0">
                          <a:solidFill>
                            <a:srgbClr val="1F2937"/>
                          </a:solidFill>
                          <a:latin typeface="Arial"/>
                        </a:rPr>
                        <a:t>Total operating expenses</a:t>
                      </a:r>
                    </a:p>
                  </a:txBody>
                  <a:tcPr marL="73152" marR="73152" marT="27432" marB="27432" anchor="ctr">
                    <a:solidFill>
                      <a:srgbClr val="F3F4F6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r"/>
                      <a:r>
                        <a:rPr sz="1300" b="0" i="0">
                          <a:solidFill>
                            <a:srgbClr val="B45309"/>
                          </a:solidFill>
                          <a:latin typeface="Arial"/>
                        </a:rPr>
                        <a:t>[($ 000,000)]</a:t>
                      </a:r>
                    </a:p>
                  </a:txBody>
                  <a:tcPr marL="73152" marR="73152" marT="27432" marB="27432" anchor="ctr">
                    <a:solidFill>
                      <a:srgbClr val="F3F4F6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r"/>
                      <a:r>
                        <a:rPr sz="1300" b="0" i="0">
                          <a:solidFill>
                            <a:srgbClr val="B45309"/>
                          </a:solidFill>
                          <a:latin typeface="Arial"/>
                        </a:rPr>
                        <a:t>[($ 000,000)]</a:t>
                      </a:r>
                    </a:p>
                  </a:txBody>
                  <a:tcPr marL="73152" marR="73152" marT="27432" marB="27432" anchor="ctr">
                    <a:solidFill>
                      <a:srgbClr val="F3F4F6"/>
                    </a:solidFill>
                  </a:tcPr>
                </a:tc>
              </a:tr>
              <a:tr h="457200">
                <a:tc>
                  <a:txBody>
                    <a:bodyPr wrap="square"/>
                    <a:lstStyle/>
                    <a:p>
                      <a:r>
                        <a:rPr sz="1300" b="1" i="0">
                          <a:solidFill>
                            <a:srgbClr val="1F2937"/>
                          </a:solidFill>
                          <a:latin typeface="Arial"/>
                        </a:rPr>
                        <a:t>Net operating income</a:t>
                      </a:r>
                    </a:p>
                  </a:txBody>
                  <a:tcPr marL="73152" marR="73152" marT="27432" marB="27432" anchor="ctr">
                    <a:solidFill>
                      <a:srgbClr val="FFFFFF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r"/>
                      <a:r>
                        <a:rPr sz="1300" b="0" i="0">
                          <a:solidFill>
                            <a:srgbClr val="B45309"/>
                          </a:solidFill>
                          <a:latin typeface="Arial"/>
                        </a:rPr>
                        <a:t>[$ 000,000]</a:t>
                      </a:r>
                    </a:p>
                  </a:txBody>
                  <a:tcPr marL="73152" marR="73152" marT="27432" marB="27432" anchor="ctr">
                    <a:solidFill>
                      <a:srgbClr val="FFFFFF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r"/>
                      <a:r>
                        <a:rPr sz="1300" b="0" i="0">
                          <a:solidFill>
                            <a:srgbClr val="B45309"/>
                          </a:solidFill>
                          <a:latin typeface="Arial"/>
                        </a:rPr>
                        <a:t>[$ 000,000]</a:t>
                      </a:r>
                    </a:p>
                  </a:txBody>
                  <a:tcPr marL="73152" marR="73152" marT="27432" marB="27432" anchor="ctr">
                    <a:solidFill>
                      <a:srgbClr val="FFFFFF"/>
                    </a:solidFill>
                  </a:tcPr>
                </a:tc>
              </a:tr>
            </a:tbl>
          </a:graphicData>
        </a:graphic>
      </p:graphicFrame>
      <p:sp>
        <p:nvSpPr>
          <p:cNvPr id="12" name="TextBox 11"/>
          <p:cNvSpPr txBox="1"/>
          <p:nvPr/>
        </p:nvSpPr>
        <p:spPr>
          <a:xfrm>
            <a:off x="8229600" y="1783080"/>
            <a:ext cx="3291840" cy="1828800"/>
          </a:xfrm>
          <a:prstGeom prst="rect">
            <a:avLst/>
          </a:prstGeom>
          <a:noFill/>
        </p:spPr>
        <p:txBody>
          <a:bodyPr wrap="square" anchor="t" lIns="36576" rIns="36576" tIns="18288" bIns="18288">
            <a:spAutoFit/>
          </a:bodyPr>
          <a:lstStyle/>
          <a:p>
            <a:pPr algn="l">
              <a:lnSpc>
                <a:spcPct val="110000"/>
              </a:lnSpc>
              <a:spcAft>
                <a:spcPts val="0"/>
              </a:spcAft>
            </a:pPr>
            <a:r>
              <a:rPr sz="1200" b="0" i="0">
                <a:solidFill>
                  <a:srgbClr val="B45309"/>
                </a:solidFill>
                <a:latin typeface="Arial"/>
              </a:rPr>
              <a:t>[Source of the figures and period covered.]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128016"/>
          </a:xfrm>
          <a:prstGeom prst="rect">
            <a:avLst/>
          </a:prstGeom>
          <a:solidFill>
            <a:srgbClr val="0F2A4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640080" y="384048"/>
            <a:ext cx="7315200" cy="274320"/>
          </a:xfrm>
          <a:prstGeom prst="rect">
            <a:avLst/>
          </a:prstGeom>
          <a:noFill/>
        </p:spPr>
        <p:txBody>
          <a:bodyPr wrap="square" anchor="t" lIns="36576" rIns="36576" tIns="18288" bIns="18288">
            <a:spAutoFit/>
          </a:bodyPr>
          <a:lstStyle/>
          <a:p>
            <a:pPr algn="l">
              <a:lnSpc>
                <a:spcPct val="110000"/>
              </a:lnSpc>
              <a:spcAft>
                <a:spcPts val="0"/>
              </a:spcAft>
            </a:pPr>
            <a:r>
              <a:rPr sz="1100" b="1" i="0">
                <a:solidFill>
                  <a:srgbClr val="2F6F8F"/>
                </a:solidFill>
                <a:latin typeface="Arial"/>
              </a:rPr>
              <a:t>FINANCIALS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640080"/>
            <a:ext cx="10911535" cy="731520"/>
          </a:xfrm>
          <a:prstGeom prst="rect">
            <a:avLst/>
          </a:prstGeom>
          <a:noFill/>
        </p:spPr>
        <p:txBody>
          <a:bodyPr wrap="square" anchor="t" lIns="36576" rIns="36576" tIns="18288" bIns="18288">
            <a:spAutoFit/>
          </a:bodyPr>
          <a:lstStyle/>
          <a:p>
            <a:pPr algn="l">
              <a:lnSpc>
                <a:spcPct val="110000"/>
              </a:lnSpc>
              <a:spcAft>
                <a:spcPts val="0"/>
              </a:spcAft>
            </a:pPr>
            <a:r>
              <a:rPr sz="3000" b="0" i="0">
                <a:solidFill>
                  <a:srgbClr val="0F2A43"/>
                </a:solidFill>
                <a:latin typeface="Georgia"/>
              </a:rPr>
              <a:t>Operating Projections</a:t>
            </a:r>
          </a:p>
        </p:txBody>
      </p:sp>
      <p:sp>
        <p:nvSpPr>
          <p:cNvPr id="5" name="Rectangle 4"/>
          <p:cNvSpPr/>
          <p:nvPr/>
        </p:nvSpPr>
        <p:spPr>
          <a:xfrm>
            <a:off x="640080" y="1389888"/>
            <a:ext cx="822960" cy="45720"/>
          </a:xfrm>
          <a:prstGeom prst="rect">
            <a:avLst/>
          </a:prstGeom>
          <a:solidFill>
            <a:srgbClr val="2F6F8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" name="Rectangle 5"/>
          <p:cNvSpPr/>
          <p:nvPr/>
        </p:nvSpPr>
        <p:spPr>
          <a:xfrm>
            <a:off x="640080" y="6355080"/>
            <a:ext cx="10911535" cy="9144"/>
          </a:xfrm>
          <a:prstGeom prst="rect">
            <a:avLst/>
          </a:prstGeom>
          <a:solidFill>
            <a:srgbClr val="D1D5D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" name="TextBox 6"/>
          <p:cNvSpPr txBox="1"/>
          <p:nvPr/>
        </p:nvSpPr>
        <p:spPr>
          <a:xfrm>
            <a:off x="640080" y="6400800"/>
            <a:ext cx="8229600" cy="274320"/>
          </a:xfrm>
          <a:prstGeom prst="rect">
            <a:avLst/>
          </a:prstGeom>
          <a:noFill/>
        </p:spPr>
        <p:txBody>
          <a:bodyPr wrap="square" anchor="t" lIns="36576" rIns="36576" tIns="18288" bIns="18288">
            <a:spAutoFit/>
          </a:bodyPr>
          <a:lstStyle/>
          <a:p>
            <a:pPr algn="l">
              <a:lnSpc>
                <a:spcPct val="110000"/>
              </a:lnSpc>
              <a:spcAft>
                <a:spcPts val="0"/>
              </a:spcAft>
            </a:pPr>
            <a:r>
              <a:rPr sz="1000" b="0" i="0">
                <a:solidFill>
                  <a:srgbClr val="B45309"/>
                </a:solidFill>
                <a:latin typeface="Arial"/>
              </a:rPr>
              <a:t>[Property Name]</a:t>
            </a:r>
            <a:r>
              <a:rPr sz="1000" b="0" i="0">
                <a:solidFill>
                  <a:srgbClr val="6B7280"/>
                </a:solidFill>
                <a:latin typeface="Arial"/>
              </a:rPr>
              <a:t>  ·  Self-Storage Offering Memorandum  ·  Confidential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11002975" y="6400800"/>
            <a:ext cx="548640" cy="27432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r"/>
            <a:fld id="{B6F15528-21DE-4FAA-801E-634DDDAF4B2B}" type="slidenum">
              <a:rPr lang="en-US" sz="1000">
                <a:solidFill>
                  <a:srgbClr val="6B7280"/>
                </a:solidFill>
                <a:latin typeface="Arial"/>
              </a:rPr>
              <a:t>‹#›</a:t>
            </a:fld>
          </a:p>
        </p:txBody>
      </p:sp>
      <p:sp>
        <p:nvSpPr>
          <p:cNvPr id="9" name="TextBox 8"/>
          <p:cNvSpPr txBox="1"/>
          <p:nvPr/>
        </p:nvSpPr>
        <p:spPr>
          <a:xfrm>
            <a:off x="640080" y="5788152"/>
            <a:ext cx="7498079" cy="502920"/>
          </a:xfrm>
          <a:prstGeom prst="rect">
            <a:avLst/>
          </a:prstGeom>
          <a:noFill/>
        </p:spPr>
        <p:txBody>
          <a:bodyPr wrap="square" anchor="t" lIns="36576" rIns="36576" tIns="18288" bIns="18288">
            <a:spAutoFit/>
          </a:bodyPr>
          <a:lstStyle/>
          <a:p>
            <a:pPr algn="l">
              <a:lnSpc>
                <a:spcPct val="110000"/>
              </a:lnSpc>
              <a:spcAft>
                <a:spcPts val="0"/>
              </a:spcAft>
            </a:pPr>
            <a:r>
              <a:rPr sz="1000" b="0" i="1">
                <a:solidFill>
                  <a:srgbClr val="6B7280"/>
                </a:solidFill>
                <a:latin typeface="Arial"/>
              </a:rPr>
              <a:t>WHAT GOES HERE:  Five-year projection of income, expenses and NOI. Label as projections and state growth assumptions.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8229600" y="5788152"/>
            <a:ext cx="3319272" cy="5029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/>
            <a:r>
              <a:rPr sz="1000" b="1">
                <a:solidFill>
                  <a:srgbClr val="2F6F8F"/>
                </a:solidFill>
                <a:latin typeface="Arial"/>
                <a:hlinkClick r:id="rId2"/>
              </a:rPr>
              <a:t>Fill this page from your deal: try IntellCRE, free to start</a:t>
            </a:r>
          </a:p>
        </p:txBody>
      </p:sp>
      <p:graphicFrame>
        <p:nvGraphicFramePr>
          <p:cNvPr id="11" name="Table 10"/>
          <p:cNvGraphicFramePr>
            <a:graphicFrameLocks noGrp="1"/>
          </p:cNvGraphicFramePr>
          <p:nvPr/>
        </p:nvGraphicFramePr>
        <p:xfrm>
          <a:off x="640080" y="1783080"/>
          <a:ext cx="10911532" cy="2011680"/>
        </p:xfrm>
        <a:graphic>
          <a:graphicData uri="http://schemas.openxmlformats.org/drawingml/2006/table">
            <a:tbl>
              <a:tblPr firstRow="0" bandRow="0">
                <a:tableStyleId>{5C22544A-7EE6-4342-B048-85BDC9FD1C3A}</a:tableStyleId>
              </a:tblPr>
              <a:tblGrid>
                <a:gridCol w="2991872"/>
                <a:gridCol w="1583932"/>
                <a:gridCol w="1583932"/>
                <a:gridCol w="1583932"/>
                <a:gridCol w="1583932"/>
                <a:gridCol w="1583932"/>
              </a:tblGrid>
              <a:tr h="502920">
                <a:tc>
                  <a:txBody>
                    <a:bodyPr wrap="square"/>
                    <a:lstStyle/>
                    <a:p/>
                  </a:txBody>
                  <a:tcPr marL="73152" marR="73152" marT="27432" marB="27432" anchor="ctr">
                    <a:solidFill>
                      <a:srgbClr val="0F2A43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r"/>
                      <a:r>
                        <a:rPr sz="1300" b="1" i="0">
                          <a:solidFill>
                            <a:srgbClr val="FFFFFF"/>
                          </a:solidFill>
                          <a:latin typeface="Arial"/>
                        </a:rPr>
                        <a:t>Year 1</a:t>
                      </a:r>
                    </a:p>
                  </a:txBody>
                  <a:tcPr marL="73152" marR="73152" marT="27432" marB="27432" anchor="ctr">
                    <a:solidFill>
                      <a:srgbClr val="0F2A43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r"/>
                      <a:r>
                        <a:rPr sz="1300" b="1" i="0">
                          <a:solidFill>
                            <a:srgbClr val="FFFFFF"/>
                          </a:solidFill>
                          <a:latin typeface="Arial"/>
                        </a:rPr>
                        <a:t>Year 2</a:t>
                      </a:r>
                    </a:p>
                  </a:txBody>
                  <a:tcPr marL="73152" marR="73152" marT="27432" marB="27432" anchor="ctr">
                    <a:solidFill>
                      <a:srgbClr val="0F2A43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r"/>
                      <a:r>
                        <a:rPr sz="1300" b="1" i="0">
                          <a:solidFill>
                            <a:srgbClr val="FFFFFF"/>
                          </a:solidFill>
                          <a:latin typeface="Arial"/>
                        </a:rPr>
                        <a:t>Year 3</a:t>
                      </a:r>
                    </a:p>
                  </a:txBody>
                  <a:tcPr marL="73152" marR="73152" marT="27432" marB="27432" anchor="ctr">
                    <a:solidFill>
                      <a:srgbClr val="0F2A43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r"/>
                      <a:r>
                        <a:rPr sz="1300" b="1" i="0">
                          <a:solidFill>
                            <a:srgbClr val="FFFFFF"/>
                          </a:solidFill>
                          <a:latin typeface="Arial"/>
                        </a:rPr>
                        <a:t>Year 4</a:t>
                      </a:r>
                    </a:p>
                  </a:txBody>
                  <a:tcPr marL="73152" marR="73152" marT="27432" marB="27432" anchor="ctr">
                    <a:solidFill>
                      <a:srgbClr val="0F2A43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r"/>
                      <a:r>
                        <a:rPr sz="1300" b="1" i="0">
                          <a:solidFill>
                            <a:srgbClr val="FFFFFF"/>
                          </a:solidFill>
                          <a:latin typeface="Arial"/>
                        </a:rPr>
                        <a:t>Year 5</a:t>
                      </a:r>
                    </a:p>
                  </a:txBody>
                  <a:tcPr marL="73152" marR="73152" marT="27432" marB="27432" anchor="ctr">
                    <a:solidFill>
                      <a:srgbClr val="0F2A43"/>
                    </a:solidFill>
                  </a:tcPr>
                </a:tc>
              </a:tr>
              <a:tr h="502920">
                <a:tc>
                  <a:txBody>
                    <a:bodyPr wrap="square"/>
                    <a:lstStyle/>
                    <a:p>
                      <a:r>
                        <a:rPr sz="1300" b="1" i="0">
                          <a:solidFill>
                            <a:srgbClr val="1F2937"/>
                          </a:solidFill>
                          <a:latin typeface="Arial"/>
                        </a:rPr>
                        <a:t>Effective gross income</a:t>
                      </a:r>
                    </a:p>
                  </a:txBody>
                  <a:tcPr marL="73152" marR="73152" marT="27432" marB="27432" anchor="ctr">
                    <a:solidFill>
                      <a:srgbClr val="FFFFFF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r"/>
                      <a:r>
                        <a:rPr sz="1300" b="0" i="0">
                          <a:solidFill>
                            <a:srgbClr val="B45309"/>
                          </a:solidFill>
                          <a:latin typeface="Arial"/>
                        </a:rPr>
                        <a:t>[$ 000,000]</a:t>
                      </a:r>
                    </a:p>
                  </a:txBody>
                  <a:tcPr marL="73152" marR="73152" marT="27432" marB="27432" anchor="ctr">
                    <a:solidFill>
                      <a:srgbClr val="FFFFFF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r"/>
                      <a:r>
                        <a:rPr sz="1300" b="0" i="0">
                          <a:solidFill>
                            <a:srgbClr val="B45309"/>
                          </a:solidFill>
                          <a:latin typeface="Arial"/>
                        </a:rPr>
                        <a:t>[$ 000,000]</a:t>
                      </a:r>
                    </a:p>
                  </a:txBody>
                  <a:tcPr marL="73152" marR="73152" marT="27432" marB="27432" anchor="ctr">
                    <a:solidFill>
                      <a:srgbClr val="FFFFFF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r"/>
                      <a:r>
                        <a:rPr sz="1300" b="0" i="0">
                          <a:solidFill>
                            <a:srgbClr val="B45309"/>
                          </a:solidFill>
                          <a:latin typeface="Arial"/>
                        </a:rPr>
                        <a:t>[$ 000,000]</a:t>
                      </a:r>
                    </a:p>
                  </a:txBody>
                  <a:tcPr marL="73152" marR="73152" marT="27432" marB="27432" anchor="ctr">
                    <a:solidFill>
                      <a:srgbClr val="FFFFFF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r"/>
                      <a:r>
                        <a:rPr sz="1300" b="0" i="0">
                          <a:solidFill>
                            <a:srgbClr val="B45309"/>
                          </a:solidFill>
                          <a:latin typeface="Arial"/>
                        </a:rPr>
                        <a:t>[$ 000,000]</a:t>
                      </a:r>
                    </a:p>
                  </a:txBody>
                  <a:tcPr marL="73152" marR="73152" marT="27432" marB="27432" anchor="ctr">
                    <a:solidFill>
                      <a:srgbClr val="FFFFFF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r"/>
                      <a:r>
                        <a:rPr sz="1300" b="0" i="0">
                          <a:solidFill>
                            <a:srgbClr val="B45309"/>
                          </a:solidFill>
                          <a:latin typeface="Arial"/>
                        </a:rPr>
                        <a:t>[$ 000,000]</a:t>
                      </a:r>
                    </a:p>
                  </a:txBody>
                  <a:tcPr marL="73152" marR="73152" marT="27432" marB="27432" anchor="ctr">
                    <a:solidFill>
                      <a:srgbClr val="FFFFFF"/>
                    </a:solidFill>
                  </a:tcPr>
                </a:tc>
              </a:tr>
              <a:tr h="502920">
                <a:tc>
                  <a:txBody>
                    <a:bodyPr wrap="square"/>
                    <a:lstStyle/>
                    <a:p>
                      <a:r>
                        <a:rPr sz="1300" b="1" i="0">
                          <a:solidFill>
                            <a:srgbClr val="1F2937"/>
                          </a:solidFill>
                          <a:latin typeface="Arial"/>
                        </a:rPr>
                        <a:t>Operating expenses</a:t>
                      </a:r>
                    </a:p>
                  </a:txBody>
                  <a:tcPr marL="73152" marR="73152" marT="27432" marB="27432" anchor="ctr">
                    <a:solidFill>
                      <a:srgbClr val="F3F4F6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r"/>
                      <a:r>
                        <a:rPr sz="1300" b="0" i="0">
                          <a:solidFill>
                            <a:srgbClr val="B45309"/>
                          </a:solidFill>
                          <a:latin typeface="Arial"/>
                        </a:rPr>
                        <a:t>[($ 000,000)]</a:t>
                      </a:r>
                    </a:p>
                  </a:txBody>
                  <a:tcPr marL="73152" marR="73152" marT="27432" marB="27432" anchor="ctr">
                    <a:solidFill>
                      <a:srgbClr val="F3F4F6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r"/>
                      <a:r>
                        <a:rPr sz="1300" b="0" i="0">
                          <a:solidFill>
                            <a:srgbClr val="B45309"/>
                          </a:solidFill>
                          <a:latin typeface="Arial"/>
                        </a:rPr>
                        <a:t>[($ 000,000)]</a:t>
                      </a:r>
                    </a:p>
                  </a:txBody>
                  <a:tcPr marL="73152" marR="73152" marT="27432" marB="27432" anchor="ctr">
                    <a:solidFill>
                      <a:srgbClr val="F3F4F6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r"/>
                      <a:r>
                        <a:rPr sz="1300" b="0" i="0">
                          <a:solidFill>
                            <a:srgbClr val="B45309"/>
                          </a:solidFill>
                          <a:latin typeface="Arial"/>
                        </a:rPr>
                        <a:t>[($ 000,000)]</a:t>
                      </a:r>
                    </a:p>
                  </a:txBody>
                  <a:tcPr marL="73152" marR="73152" marT="27432" marB="27432" anchor="ctr">
                    <a:solidFill>
                      <a:srgbClr val="F3F4F6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r"/>
                      <a:r>
                        <a:rPr sz="1300" b="0" i="0">
                          <a:solidFill>
                            <a:srgbClr val="B45309"/>
                          </a:solidFill>
                          <a:latin typeface="Arial"/>
                        </a:rPr>
                        <a:t>[($ 000,000)]</a:t>
                      </a:r>
                    </a:p>
                  </a:txBody>
                  <a:tcPr marL="73152" marR="73152" marT="27432" marB="27432" anchor="ctr">
                    <a:solidFill>
                      <a:srgbClr val="F3F4F6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r"/>
                      <a:r>
                        <a:rPr sz="1300" b="0" i="0">
                          <a:solidFill>
                            <a:srgbClr val="B45309"/>
                          </a:solidFill>
                          <a:latin typeface="Arial"/>
                        </a:rPr>
                        <a:t>[($ 000,000)]</a:t>
                      </a:r>
                    </a:p>
                  </a:txBody>
                  <a:tcPr marL="73152" marR="73152" marT="27432" marB="27432" anchor="ctr">
                    <a:solidFill>
                      <a:srgbClr val="F3F4F6"/>
                    </a:solidFill>
                  </a:tcPr>
                </a:tc>
              </a:tr>
              <a:tr h="502920">
                <a:tc>
                  <a:txBody>
                    <a:bodyPr wrap="square"/>
                    <a:lstStyle/>
                    <a:p>
                      <a:r>
                        <a:rPr sz="1300" b="1" i="0">
                          <a:solidFill>
                            <a:srgbClr val="1F2937"/>
                          </a:solidFill>
                          <a:latin typeface="Arial"/>
                        </a:rPr>
                        <a:t>Net operating income</a:t>
                      </a:r>
                    </a:p>
                  </a:txBody>
                  <a:tcPr marL="73152" marR="73152" marT="27432" marB="27432" anchor="ctr">
                    <a:solidFill>
                      <a:srgbClr val="FFFFFF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r"/>
                      <a:r>
                        <a:rPr sz="1300" b="0" i="0">
                          <a:solidFill>
                            <a:srgbClr val="B45309"/>
                          </a:solidFill>
                          <a:latin typeface="Arial"/>
                        </a:rPr>
                        <a:t>[$ 000,000]</a:t>
                      </a:r>
                    </a:p>
                  </a:txBody>
                  <a:tcPr marL="73152" marR="73152" marT="27432" marB="27432" anchor="ctr">
                    <a:solidFill>
                      <a:srgbClr val="FFFFFF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r"/>
                      <a:r>
                        <a:rPr sz="1300" b="0" i="0">
                          <a:solidFill>
                            <a:srgbClr val="B45309"/>
                          </a:solidFill>
                          <a:latin typeface="Arial"/>
                        </a:rPr>
                        <a:t>[$ 000,000]</a:t>
                      </a:r>
                    </a:p>
                  </a:txBody>
                  <a:tcPr marL="73152" marR="73152" marT="27432" marB="27432" anchor="ctr">
                    <a:solidFill>
                      <a:srgbClr val="FFFFFF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r"/>
                      <a:r>
                        <a:rPr sz="1300" b="0" i="0">
                          <a:solidFill>
                            <a:srgbClr val="B45309"/>
                          </a:solidFill>
                          <a:latin typeface="Arial"/>
                        </a:rPr>
                        <a:t>[$ 000,000]</a:t>
                      </a:r>
                    </a:p>
                  </a:txBody>
                  <a:tcPr marL="73152" marR="73152" marT="27432" marB="27432" anchor="ctr">
                    <a:solidFill>
                      <a:srgbClr val="FFFFFF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r"/>
                      <a:r>
                        <a:rPr sz="1300" b="0" i="0">
                          <a:solidFill>
                            <a:srgbClr val="B45309"/>
                          </a:solidFill>
                          <a:latin typeface="Arial"/>
                        </a:rPr>
                        <a:t>[$ 000,000]</a:t>
                      </a:r>
                    </a:p>
                  </a:txBody>
                  <a:tcPr marL="73152" marR="73152" marT="27432" marB="27432" anchor="ctr">
                    <a:solidFill>
                      <a:srgbClr val="FFFFFF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r"/>
                      <a:r>
                        <a:rPr sz="1300" b="0" i="0">
                          <a:solidFill>
                            <a:srgbClr val="B45309"/>
                          </a:solidFill>
                          <a:latin typeface="Arial"/>
                        </a:rPr>
                        <a:t>[$ 000,000]</a:t>
                      </a:r>
                    </a:p>
                  </a:txBody>
                  <a:tcPr marL="73152" marR="73152" marT="27432" marB="27432" anchor="ctr">
                    <a:solidFill>
                      <a:srgbClr val="FFFFFF"/>
                    </a:solidFill>
                  </a:tcPr>
                </a:tc>
              </a:tr>
            </a:tbl>
          </a:graphicData>
        </a:graphic>
      </p:graphicFrame>
    </p:spTree>
  </p:cSld>
  <p:clrMapOvr>
    <a:masterClrMapping/>
  </p:clrMapOvr>
</p:sld>
</file>

<file path=ppt/slides/slide1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128016"/>
          </a:xfrm>
          <a:prstGeom prst="rect">
            <a:avLst/>
          </a:prstGeom>
          <a:solidFill>
            <a:srgbClr val="0F2A4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640080" y="384048"/>
            <a:ext cx="7315200" cy="274320"/>
          </a:xfrm>
          <a:prstGeom prst="rect">
            <a:avLst/>
          </a:prstGeom>
          <a:noFill/>
        </p:spPr>
        <p:txBody>
          <a:bodyPr wrap="square" anchor="t" lIns="36576" rIns="36576" tIns="18288" bIns="18288">
            <a:spAutoFit/>
          </a:bodyPr>
          <a:lstStyle/>
          <a:p>
            <a:pPr algn="l">
              <a:lnSpc>
                <a:spcPct val="110000"/>
              </a:lnSpc>
              <a:spcAft>
                <a:spcPts val="0"/>
              </a:spcAft>
            </a:pPr>
            <a:r>
              <a:rPr sz="1100" b="1" i="0">
                <a:solidFill>
                  <a:srgbClr val="2F6F8F"/>
                </a:solidFill>
                <a:latin typeface="Arial"/>
              </a:rPr>
              <a:t>FINANCIALS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640080"/>
            <a:ext cx="10911535" cy="731520"/>
          </a:xfrm>
          <a:prstGeom prst="rect">
            <a:avLst/>
          </a:prstGeom>
          <a:noFill/>
        </p:spPr>
        <p:txBody>
          <a:bodyPr wrap="square" anchor="t" lIns="36576" rIns="36576" tIns="18288" bIns="18288">
            <a:spAutoFit/>
          </a:bodyPr>
          <a:lstStyle/>
          <a:p>
            <a:pPr algn="l">
              <a:lnSpc>
                <a:spcPct val="110000"/>
              </a:lnSpc>
              <a:spcAft>
                <a:spcPts val="0"/>
              </a:spcAft>
            </a:pPr>
            <a:r>
              <a:rPr sz="3000" b="0" i="0">
                <a:solidFill>
                  <a:srgbClr val="0F2A43"/>
                </a:solidFill>
                <a:latin typeface="Georgia"/>
              </a:rPr>
              <a:t>Assumptions</a:t>
            </a:r>
          </a:p>
        </p:txBody>
      </p:sp>
      <p:sp>
        <p:nvSpPr>
          <p:cNvPr id="5" name="Rectangle 4"/>
          <p:cNvSpPr/>
          <p:nvPr/>
        </p:nvSpPr>
        <p:spPr>
          <a:xfrm>
            <a:off x="640080" y="1389888"/>
            <a:ext cx="822960" cy="45720"/>
          </a:xfrm>
          <a:prstGeom prst="rect">
            <a:avLst/>
          </a:prstGeom>
          <a:solidFill>
            <a:srgbClr val="2F6F8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" name="Rectangle 5"/>
          <p:cNvSpPr/>
          <p:nvPr/>
        </p:nvSpPr>
        <p:spPr>
          <a:xfrm>
            <a:off x="640080" y="6355080"/>
            <a:ext cx="10911535" cy="9144"/>
          </a:xfrm>
          <a:prstGeom prst="rect">
            <a:avLst/>
          </a:prstGeom>
          <a:solidFill>
            <a:srgbClr val="D1D5D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" name="TextBox 6"/>
          <p:cNvSpPr txBox="1"/>
          <p:nvPr/>
        </p:nvSpPr>
        <p:spPr>
          <a:xfrm>
            <a:off x="640080" y="6400800"/>
            <a:ext cx="8229600" cy="274320"/>
          </a:xfrm>
          <a:prstGeom prst="rect">
            <a:avLst/>
          </a:prstGeom>
          <a:noFill/>
        </p:spPr>
        <p:txBody>
          <a:bodyPr wrap="square" anchor="t" lIns="36576" rIns="36576" tIns="18288" bIns="18288">
            <a:spAutoFit/>
          </a:bodyPr>
          <a:lstStyle/>
          <a:p>
            <a:pPr algn="l">
              <a:lnSpc>
                <a:spcPct val="110000"/>
              </a:lnSpc>
              <a:spcAft>
                <a:spcPts val="0"/>
              </a:spcAft>
            </a:pPr>
            <a:r>
              <a:rPr sz="1000" b="0" i="0">
                <a:solidFill>
                  <a:srgbClr val="B45309"/>
                </a:solidFill>
                <a:latin typeface="Arial"/>
              </a:rPr>
              <a:t>[Property Name]</a:t>
            </a:r>
            <a:r>
              <a:rPr sz="1000" b="0" i="0">
                <a:solidFill>
                  <a:srgbClr val="6B7280"/>
                </a:solidFill>
                <a:latin typeface="Arial"/>
              </a:rPr>
              <a:t>  ·  Self-Storage Offering Memorandum  ·  Confidential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11002975" y="6400800"/>
            <a:ext cx="548640" cy="27432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r"/>
            <a:fld id="{B6F15528-21DE-4FAA-801E-634DDDAF4B2B}" type="slidenum">
              <a:rPr lang="en-US" sz="1000">
                <a:solidFill>
                  <a:srgbClr val="6B7280"/>
                </a:solidFill>
                <a:latin typeface="Arial"/>
              </a:rPr>
              <a:t>‹#›</a:t>
            </a:fld>
          </a:p>
        </p:txBody>
      </p:sp>
      <p:sp>
        <p:nvSpPr>
          <p:cNvPr id="9" name="TextBox 8"/>
          <p:cNvSpPr txBox="1"/>
          <p:nvPr/>
        </p:nvSpPr>
        <p:spPr>
          <a:xfrm>
            <a:off x="640080" y="5788152"/>
            <a:ext cx="7498079" cy="502920"/>
          </a:xfrm>
          <a:prstGeom prst="rect">
            <a:avLst/>
          </a:prstGeom>
          <a:noFill/>
        </p:spPr>
        <p:txBody>
          <a:bodyPr wrap="square" anchor="t" lIns="36576" rIns="36576" tIns="18288" bIns="18288">
            <a:spAutoFit/>
          </a:bodyPr>
          <a:lstStyle/>
          <a:p>
            <a:pPr algn="l">
              <a:lnSpc>
                <a:spcPct val="110000"/>
              </a:lnSpc>
              <a:spcAft>
                <a:spcPts val="0"/>
              </a:spcAft>
            </a:pPr>
            <a:r>
              <a:rPr sz="1000" b="0" i="1">
                <a:solidFill>
                  <a:srgbClr val="6B7280"/>
                </a:solidFill>
                <a:latin typeface="Arial"/>
              </a:rPr>
              <a:t>WHAT GOES HERE:  Every assumption behind the self-storage projections, so a buyer can check your math.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8229600" y="5788152"/>
            <a:ext cx="3319272" cy="5029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/>
            <a:r>
              <a:rPr sz="1000" b="1">
                <a:solidFill>
                  <a:srgbClr val="2F6F8F"/>
                </a:solidFill>
                <a:latin typeface="Arial"/>
                <a:hlinkClick r:id="rId2"/>
              </a:rPr>
              <a:t>Fill this page from your deal: try IntellCRE, free to start</a:t>
            </a:r>
          </a:p>
        </p:txBody>
      </p:sp>
      <p:graphicFrame>
        <p:nvGraphicFramePr>
          <p:cNvPr id="11" name="Table 10"/>
          <p:cNvGraphicFramePr>
            <a:graphicFrameLocks noGrp="1"/>
          </p:cNvGraphicFramePr>
          <p:nvPr/>
        </p:nvGraphicFramePr>
        <p:xfrm>
          <a:off x="640080" y="1783080"/>
          <a:ext cx="6949440" cy="3200400"/>
        </p:xfrm>
        <a:graphic>
          <a:graphicData uri="http://schemas.openxmlformats.org/drawingml/2006/table">
            <a:tbl>
              <a:tblPr firstRow="0" bandRow="0">
                <a:tableStyleId>{5C22544A-7EE6-4342-B048-85BDC9FD1C3A}</a:tableStyleId>
              </a:tblPr>
              <a:tblGrid>
                <a:gridCol w="3291840"/>
                <a:gridCol w="1463040"/>
                <a:gridCol w="2194560"/>
              </a:tblGrid>
              <a:tr h="457200">
                <a:tc>
                  <a:txBody>
                    <a:bodyPr wrap="square"/>
                    <a:lstStyle/>
                    <a:p>
                      <a:r>
                        <a:rPr sz="1200" b="1" i="0">
                          <a:solidFill>
                            <a:srgbClr val="FFFFFF"/>
                          </a:solidFill>
                          <a:latin typeface="Arial"/>
                        </a:rPr>
                        <a:t>Assumption</a:t>
                      </a:r>
                    </a:p>
                  </a:txBody>
                  <a:tcPr marL="73152" marR="73152" marT="27432" marB="27432" anchor="ctr">
                    <a:solidFill>
                      <a:srgbClr val="0F2A43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200" b="1" i="0">
                          <a:solidFill>
                            <a:srgbClr val="FFFFFF"/>
                          </a:solidFill>
                          <a:latin typeface="Arial"/>
                        </a:rPr>
                        <a:t>Value</a:t>
                      </a:r>
                    </a:p>
                  </a:txBody>
                  <a:tcPr marL="73152" marR="73152" marT="27432" marB="27432" anchor="ctr">
                    <a:solidFill>
                      <a:srgbClr val="0F2A43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200" b="1" i="0">
                          <a:solidFill>
                            <a:srgbClr val="FFFFFF"/>
                          </a:solidFill>
                          <a:latin typeface="Arial"/>
                        </a:rPr>
                        <a:t>Basis</a:t>
                      </a:r>
                    </a:p>
                  </a:txBody>
                  <a:tcPr marL="73152" marR="73152" marT="27432" marB="27432" anchor="ctr">
                    <a:solidFill>
                      <a:srgbClr val="0F2A43"/>
                    </a:solidFill>
                  </a:tcPr>
                </a:tc>
              </a:tr>
              <a:tr h="457200">
                <a:tc>
                  <a:txBody>
                    <a:bodyPr wrap="square"/>
                    <a:lstStyle/>
                    <a:p>
                      <a:r>
                        <a:rPr sz="1200" b="1" i="0">
                          <a:solidFill>
                            <a:srgbClr val="1F2937"/>
                          </a:solidFill>
                          <a:latin typeface="Arial"/>
                        </a:rPr>
                        <a:t>Stabilized occupancy</a:t>
                      </a:r>
                    </a:p>
                  </a:txBody>
                  <a:tcPr marL="73152" marR="73152" marT="27432" marB="27432" anchor="ctr">
                    <a:solidFill>
                      <a:srgbClr val="FFFFFF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200" b="0" i="0">
                          <a:solidFill>
                            <a:srgbClr val="B45309"/>
                          </a:solidFill>
                          <a:latin typeface="Arial"/>
                        </a:rPr>
                        <a:t>[ ]</a:t>
                      </a:r>
                    </a:p>
                  </a:txBody>
                  <a:tcPr marL="73152" marR="73152" marT="27432" marB="27432" anchor="ctr">
                    <a:solidFill>
                      <a:srgbClr val="FFFFFF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200" b="0" i="0">
                          <a:solidFill>
                            <a:srgbClr val="B45309"/>
                          </a:solidFill>
                          <a:latin typeface="Arial"/>
                        </a:rPr>
                        <a:t>[ ]</a:t>
                      </a:r>
                    </a:p>
                  </a:txBody>
                  <a:tcPr marL="73152" marR="73152" marT="27432" marB="27432" anchor="ctr">
                    <a:solidFill>
                      <a:srgbClr val="FFFFFF"/>
                    </a:solidFill>
                  </a:tcPr>
                </a:tc>
              </a:tr>
              <a:tr h="457200">
                <a:tc>
                  <a:txBody>
                    <a:bodyPr wrap="square"/>
                    <a:lstStyle/>
                    <a:p>
                      <a:r>
                        <a:rPr sz="1200" b="1" i="0">
                          <a:solidFill>
                            <a:srgbClr val="1F2937"/>
                          </a:solidFill>
                          <a:latin typeface="Arial"/>
                        </a:rPr>
                        <a:t>Street rate growth</a:t>
                      </a:r>
                    </a:p>
                  </a:txBody>
                  <a:tcPr marL="73152" marR="73152" marT="27432" marB="27432" anchor="ctr">
                    <a:solidFill>
                      <a:srgbClr val="F3F4F6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200" b="0" i="0">
                          <a:solidFill>
                            <a:srgbClr val="B45309"/>
                          </a:solidFill>
                          <a:latin typeface="Arial"/>
                        </a:rPr>
                        <a:t>[ ]</a:t>
                      </a:r>
                    </a:p>
                  </a:txBody>
                  <a:tcPr marL="73152" marR="73152" marT="27432" marB="27432" anchor="ctr">
                    <a:solidFill>
                      <a:srgbClr val="F3F4F6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200" b="0" i="0">
                          <a:solidFill>
                            <a:srgbClr val="B45309"/>
                          </a:solidFill>
                          <a:latin typeface="Arial"/>
                        </a:rPr>
                        <a:t>[ ]</a:t>
                      </a:r>
                    </a:p>
                  </a:txBody>
                  <a:tcPr marL="73152" marR="73152" marT="27432" marB="27432" anchor="ctr">
                    <a:solidFill>
                      <a:srgbClr val="F3F4F6"/>
                    </a:solidFill>
                  </a:tcPr>
                </a:tc>
              </a:tr>
              <a:tr h="457200">
                <a:tc>
                  <a:txBody>
                    <a:bodyPr wrap="square"/>
                    <a:lstStyle/>
                    <a:p>
                      <a:r>
                        <a:rPr sz="1200" b="1" i="0">
                          <a:solidFill>
                            <a:srgbClr val="1F2937"/>
                          </a:solidFill>
                          <a:latin typeface="Arial"/>
                        </a:rPr>
                        <a:t>Rate increases on existing customers</a:t>
                      </a:r>
                    </a:p>
                  </a:txBody>
                  <a:tcPr marL="73152" marR="73152" marT="27432" marB="27432" anchor="ctr">
                    <a:solidFill>
                      <a:srgbClr val="FFFFFF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200" b="0" i="0">
                          <a:solidFill>
                            <a:srgbClr val="B45309"/>
                          </a:solidFill>
                          <a:latin typeface="Arial"/>
                        </a:rPr>
                        <a:t>[ ]</a:t>
                      </a:r>
                    </a:p>
                  </a:txBody>
                  <a:tcPr marL="73152" marR="73152" marT="27432" marB="27432" anchor="ctr">
                    <a:solidFill>
                      <a:srgbClr val="FFFFFF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200" b="0" i="0">
                          <a:solidFill>
                            <a:srgbClr val="B45309"/>
                          </a:solidFill>
                          <a:latin typeface="Arial"/>
                        </a:rPr>
                        <a:t>[ ]</a:t>
                      </a:r>
                    </a:p>
                  </a:txBody>
                  <a:tcPr marL="73152" marR="73152" marT="27432" marB="27432" anchor="ctr">
                    <a:solidFill>
                      <a:srgbClr val="FFFFFF"/>
                    </a:solidFill>
                  </a:tcPr>
                </a:tc>
              </a:tr>
              <a:tr h="457200">
                <a:tc>
                  <a:txBody>
                    <a:bodyPr wrap="square"/>
                    <a:lstStyle/>
                    <a:p>
                      <a:r>
                        <a:rPr sz="1200" b="1" i="0">
                          <a:solidFill>
                            <a:srgbClr val="1F2937"/>
                          </a:solidFill>
                          <a:latin typeface="Arial"/>
                        </a:rPr>
                        <a:t>Ancillary income growth</a:t>
                      </a:r>
                    </a:p>
                  </a:txBody>
                  <a:tcPr marL="73152" marR="73152" marT="27432" marB="27432" anchor="ctr">
                    <a:solidFill>
                      <a:srgbClr val="F3F4F6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200" b="0" i="0">
                          <a:solidFill>
                            <a:srgbClr val="B45309"/>
                          </a:solidFill>
                          <a:latin typeface="Arial"/>
                        </a:rPr>
                        <a:t>[ ]</a:t>
                      </a:r>
                    </a:p>
                  </a:txBody>
                  <a:tcPr marL="73152" marR="73152" marT="27432" marB="27432" anchor="ctr">
                    <a:solidFill>
                      <a:srgbClr val="F3F4F6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200" b="0" i="0">
                          <a:solidFill>
                            <a:srgbClr val="B45309"/>
                          </a:solidFill>
                          <a:latin typeface="Arial"/>
                        </a:rPr>
                        <a:t>[ ]</a:t>
                      </a:r>
                    </a:p>
                  </a:txBody>
                  <a:tcPr marL="73152" marR="73152" marT="27432" marB="27432" anchor="ctr">
                    <a:solidFill>
                      <a:srgbClr val="F3F4F6"/>
                    </a:solidFill>
                  </a:tcPr>
                </a:tc>
              </a:tr>
              <a:tr h="457200">
                <a:tc>
                  <a:txBody>
                    <a:bodyPr wrap="square"/>
                    <a:lstStyle/>
                    <a:p>
                      <a:r>
                        <a:rPr sz="1200" b="1" i="0">
                          <a:solidFill>
                            <a:srgbClr val="1F2937"/>
                          </a:solidFill>
                          <a:latin typeface="Arial"/>
                        </a:rPr>
                        <a:t>Marketing spend</a:t>
                      </a:r>
                    </a:p>
                  </a:txBody>
                  <a:tcPr marL="73152" marR="73152" marT="27432" marB="27432" anchor="ctr">
                    <a:solidFill>
                      <a:srgbClr val="FFFFFF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200" b="0" i="0">
                          <a:solidFill>
                            <a:srgbClr val="B45309"/>
                          </a:solidFill>
                          <a:latin typeface="Arial"/>
                        </a:rPr>
                        <a:t>[ ]</a:t>
                      </a:r>
                    </a:p>
                  </a:txBody>
                  <a:tcPr marL="73152" marR="73152" marT="27432" marB="27432" anchor="ctr">
                    <a:solidFill>
                      <a:srgbClr val="FFFFFF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200" b="0" i="0">
                          <a:solidFill>
                            <a:srgbClr val="B45309"/>
                          </a:solidFill>
                          <a:latin typeface="Arial"/>
                        </a:rPr>
                        <a:t>[ ]</a:t>
                      </a:r>
                    </a:p>
                  </a:txBody>
                  <a:tcPr marL="73152" marR="73152" marT="27432" marB="27432" anchor="ctr">
                    <a:solidFill>
                      <a:srgbClr val="FFFFFF"/>
                    </a:solidFill>
                  </a:tcPr>
                </a:tc>
              </a:tr>
              <a:tr h="457200">
                <a:tc>
                  <a:txBody>
                    <a:bodyPr wrap="square"/>
                    <a:lstStyle/>
                    <a:p>
                      <a:r>
                        <a:rPr sz="1200" b="1" i="0">
                          <a:solidFill>
                            <a:srgbClr val="1F2937"/>
                          </a:solidFill>
                          <a:latin typeface="Arial"/>
                        </a:rPr>
                        <a:t>Exit cap rate</a:t>
                      </a:r>
                    </a:p>
                  </a:txBody>
                  <a:tcPr marL="73152" marR="73152" marT="27432" marB="27432" anchor="ctr">
                    <a:solidFill>
                      <a:srgbClr val="F3F4F6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200" b="0" i="0">
                          <a:solidFill>
                            <a:srgbClr val="B45309"/>
                          </a:solidFill>
                          <a:latin typeface="Arial"/>
                        </a:rPr>
                        <a:t>[ ]</a:t>
                      </a:r>
                    </a:p>
                  </a:txBody>
                  <a:tcPr marL="73152" marR="73152" marT="27432" marB="27432" anchor="ctr">
                    <a:solidFill>
                      <a:srgbClr val="F3F4F6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200" b="0" i="0">
                          <a:solidFill>
                            <a:srgbClr val="B45309"/>
                          </a:solidFill>
                          <a:latin typeface="Arial"/>
                        </a:rPr>
                        <a:t>[ ]</a:t>
                      </a:r>
                    </a:p>
                  </a:txBody>
                  <a:tcPr marL="73152" marR="73152" marT="27432" marB="27432" anchor="ctr">
                    <a:solidFill>
                      <a:srgbClr val="F3F4F6"/>
                    </a:solidFill>
                  </a:tcPr>
                </a:tc>
              </a:tr>
            </a:tbl>
          </a:graphicData>
        </a:graphic>
      </p:graphicFrame>
    </p:spTree>
  </p:cSld>
  <p:clrMapOvr>
    <a:masterClrMapping/>
  </p:clrMapOvr>
</p:sld>
</file>

<file path=ppt/slides/slide1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128016"/>
          </a:xfrm>
          <a:prstGeom prst="rect">
            <a:avLst/>
          </a:prstGeom>
          <a:solidFill>
            <a:srgbClr val="0F2A4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640080" y="384048"/>
            <a:ext cx="7315200" cy="274320"/>
          </a:xfrm>
          <a:prstGeom prst="rect">
            <a:avLst/>
          </a:prstGeom>
          <a:noFill/>
        </p:spPr>
        <p:txBody>
          <a:bodyPr wrap="square" anchor="t" lIns="36576" rIns="36576" tIns="18288" bIns="18288">
            <a:spAutoFit/>
          </a:bodyPr>
          <a:lstStyle/>
          <a:p>
            <a:pPr algn="l">
              <a:lnSpc>
                <a:spcPct val="110000"/>
              </a:lnSpc>
              <a:spcAft>
                <a:spcPts val="0"/>
              </a:spcAft>
            </a:pPr>
            <a:r>
              <a:rPr sz="1100" b="1" i="0">
                <a:solidFill>
                  <a:srgbClr val="2F6F8F"/>
                </a:solidFill>
                <a:latin typeface="Arial"/>
              </a:rPr>
              <a:t>SALE COMPARABLES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640080"/>
            <a:ext cx="10911535" cy="731520"/>
          </a:xfrm>
          <a:prstGeom prst="rect">
            <a:avLst/>
          </a:prstGeom>
          <a:noFill/>
        </p:spPr>
        <p:txBody>
          <a:bodyPr wrap="square" anchor="t" lIns="36576" rIns="36576" tIns="18288" bIns="18288">
            <a:spAutoFit/>
          </a:bodyPr>
          <a:lstStyle/>
          <a:p>
            <a:pPr algn="l">
              <a:lnSpc>
                <a:spcPct val="110000"/>
              </a:lnSpc>
              <a:spcAft>
                <a:spcPts val="0"/>
              </a:spcAft>
            </a:pPr>
            <a:r>
              <a:rPr sz="3000" b="0" i="0">
                <a:solidFill>
                  <a:srgbClr val="0F2A43"/>
                </a:solidFill>
                <a:latin typeface="Georgia"/>
              </a:rPr>
              <a:t>Sale Comps Summary</a:t>
            </a:r>
          </a:p>
        </p:txBody>
      </p:sp>
      <p:sp>
        <p:nvSpPr>
          <p:cNvPr id="5" name="Rectangle 4"/>
          <p:cNvSpPr/>
          <p:nvPr/>
        </p:nvSpPr>
        <p:spPr>
          <a:xfrm>
            <a:off x="640080" y="1389888"/>
            <a:ext cx="822960" cy="45720"/>
          </a:xfrm>
          <a:prstGeom prst="rect">
            <a:avLst/>
          </a:prstGeom>
          <a:solidFill>
            <a:srgbClr val="2F6F8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" name="Rectangle 5"/>
          <p:cNvSpPr/>
          <p:nvPr/>
        </p:nvSpPr>
        <p:spPr>
          <a:xfrm>
            <a:off x="640080" y="6355080"/>
            <a:ext cx="10911535" cy="9144"/>
          </a:xfrm>
          <a:prstGeom prst="rect">
            <a:avLst/>
          </a:prstGeom>
          <a:solidFill>
            <a:srgbClr val="D1D5D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" name="TextBox 6"/>
          <p:cNvSpPr txBox="1"/>
          <p:nvPr/>
        </p:nvSpPr>
        <p:spPr>
          <a:xfrm>
            <a:off x="640080" y="6400800"/>
            <a:ext cx="8229600" cy="274320"/>
          </a:xfrm>
          <a:prstGeom prst="rect">
            <a:avLst/>
          </a:prstGeom>
          <a:noFill/>
        </p:spPr>
        <p:txBody>
          <a:bodyPr wrap="square" anchor="t" lIns="36576" rIns="36576" tIns="18288" bIns="18288">
            <a:spAutoFit/>
          </a:bodyPr>
          <a:lstStyle/>
          <a:p>
            <a:pPr algn="l">
              <a:lnSpc>
                <a:spcPct val="110000"/>
              </a:lnSpc>
              <a:spcAft>
                <a:spcPts val="0"/>
              </a:spcAft>
            </a:pPr>
            <a:r>
              <a:rPr sz="1000" b="0" i="0">
                <a:solidFill>
                  <a:srgbClr val="B45309"/>
                </a:solidFill>
                <a:latin typeface="Arial"/>
              </a:rPr>
              <a:t>[Property Name]</a:t>
            </a:r>
            <a:r>
              <a:rPr sz="1000" b="0" i="0">
                <a:solidFill>
                  <a:srgbClr val="6B7280"/>
                </a:solidFill>
                <a:latin typeface="Arial"/>
              </a:rPr>
              <a:t>  ·  Self-Storage Offering Memorandum  ·  Confidential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11002975" y="6400800"/>
            <a:ext cx="548640" cy="27432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r"/>
            <a:fld id="{B6F15528-21DE-4FAA-801E-634DDDAF4B2B}" type="slidenum">
              <a:rPr lang="en-US" sz="1000">
                <a:solidFill>
                  <a:srgbClr val="6B7280"/>
                </a:solidFill>
                <a:latin typeface="Arial"/>
              </a:rPr>
              <a:t>‹#›</a:t>
            </a:fld>
          </a:p>
        </p:txBody>
      </p:sp>
      <p:sp>
        <p:nvSpPr>
          <p:cNvPr id="9" name="TextBox 8"/>
          <p:cNvSpPr txBox="1"/>
          <p:nvPr/>
        </p:nvSpPr>
        <p:spPr>
          <a:xfrm>
            <a:off x="640080" y="5788152"/>
            <a:ext cx="7498079" cy="502920"/>
          </a:xfrm>
          <a:prstGeom prst="rect">
            <a:avLst/>
          </a:prstGeom>
          <a:noFill/>
        </p:spPr>
        <p:txBody>
          <a:bodyPr wrap="square" anchor="t" lIns="36576" rIns="36576" tIns="18288" bIns="18288">
            <a:spAutoFit/>
          </a:bodyPr>
          <a:lstStyle/>
          <a:p>
            <a:pPr algn="l">
              <a:lnSpc>
                <a:spcPct val="110000"/>
              </a:lnSpc>
              <a:spcAft>
                <a:spcPts val="0"/>
              </a:spcAft>
            </a:pPr>
            <a:r>
              <a:rPr sz="1000" b="0" i="1">
                <a:solidFill>
                  <a:srgbClr val="6B7280"/>
                </a:solidFill>
                <a:latin typeface="Arial"/>
              </a:rPr>
              <a:t>WHAT GOES HERE:  Self-Storage sales close to the subject in size, age and tenancy. Cite the source and sale dates; add an averages row and the subject.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8229600" y="5788152"/>
            <a:ext cx="3319272" cy="5029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/>
            <a:r>
              <a:rPr sz="1000" b="1">
                <a:solidFill>
                  <a:srgbClr val="2F6F8F"/>
                </a:solidFill>
                <a:latin typeface="Arial"/>
                <a:hlinkClick r:id="rId2"/>
              </a:rPr>
              <a:t>Fill this page from your deal: try IntellCRE, free to start</a:t>
            </a:r>
          </a:p>
        </p:txBody>
      </p:sp>
      <p:graphicFrame>
        <p:nvGraphicFramePr>
          <p:cNvPr id="11" name="Table 10"/>
          <p:cNvGraphicFramePr>
            <a:graphicFrameLocks noGrp="1"/>
          </p:cNvGraphicFramePr>
          <p:nvPr/>
        </p:nvGraphicFramePr>
        <p:xfrm>
          <a:off x="640080" y="1783080"/>
          <a:ext cx="10911531" cy="2743200"/>
        </p:xfrm>
        <a:graphic>
          <a:graphicData uri="http://schemas.openxmlformats.org/drawingml/2006/table">
            <a:tbl>
              <a:tblPr firstRow="0" bandRow="0">
                <a:tableStyleId>{5C22544A-7EE6-4342-B048-85BDC9FD1C3A}</a:tableStyleId>
              </a:tblPr>
              <a:tblGrid>
                <a:gridCol w="470324"/>
                <a:gridCol w="1881299"/>
                <a:gridCol w="1222844"/>
                <a:gridCol w="1222844"/>
                <a:gridCol w="1222844"/>
                <a:gridCol w="1222844"/>
                <a:gridCol w="1222844"/>
                <a:gridCol w="1222844"/>
                <a:gridCol w="1222844"/>
              </a:tblGrid>
              <a:tr h="457200">
                <a:tc>
                  <a:txBody>
                    <a:bodyPr wrap="square"/>
                    <a:lstStyle/>
                    <a:p>
                      <a:r>
                        <a:rPr sz="1000" b="1" i="0">
                          <a:solidFill>
                            <a:srgbClr val="FFFFFF"/>
                          </a:solidFill>
                          <a:latin typeface="Arial"/>
                        </a:rPr>
                        <a:t>#</a:t>
                      </a:r>
                    </a:p>
                  </a:txBody>
                  <a:tcPr marL="73152" marR="73152" marT="27432" marB="27432" anchor="ctr">
                    <a:solidFill>
                      <a:srgbClr val="0F2A43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000" b="1" i="0">
                          <a:solidFill>
                            <a:srgbClr val="FFFFFF"/>
                          </a:solidFill>
                          <a:latin typeface="Arial"/>
                        </a:rPr>
                        <a:t>Property</a:t>
                      </a:r>
                    </a:p>
                  </a:txBody>
                  <a:tcPr marL="73152" marR="73152" marT="27432" marB="27432" anchor="ctr">
                    <a:solidFill>
                      <a:srgbClr val="0F2A43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000" b="1" i="0">
                          <a:solidFill>
                            <a:srgbClr val="FFFFFF"/>
                          </a:solidFill>
                          <a:latin typeface="Arial"/>
                        </a:rPr>
                        <a:t>Net rentable SF</a:t>
                      </a:r>
                    </a:p>
                  </a:txBody>
                  <a:tcPr marL="73152" marR="73152" marT="27432" marB="27432" anchor="ctr">
                    <a:solidFill>
                      <a:srgbClr val="0F2A43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000" b="1" i="0">
                          <a:solidFill>
                            <a:srgbClr val="FFFFFF"/>
                          </a:solidFill>
                          <a:latin typeface="Arial"/>
                        </a:rPr>
                        <a:t>Units</a:t>
                      </a:r>
                    </a:p>
                  </a:txBody>
                  <a:tcPr marL="73152" marR="73152" marT="27432" marB="27432" anchor="ctr">
                    <a:solidFill>
                      <a:srgbClr val="0F2A43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000" b="1" i="0">
                          <a:solidFill>
                            <a:srgbClr val="FFFFFF"/>
                          </a:solidFill>
                          <a:latin typeface="Arial"/>
                        </a:rPr>
                        <a:t>Sale price</a:t>
                      </a:r>
                    </a:p>
                  </a:txBody>
                  <a:tcPr marL="73152" marR="73152" marT="27432" marB="27432" anchor="ctr">
                    <a:solidFill>
                      <a:srgbClr val="0F2A43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000" b="1" i="0">
                          <a:solidFill>
                            <a:srgbClr val="FFFFFF"/>
                          </a:solidFill>
                          <a:latin typeface="Arial"/>
                        </a:rPr>
                        <a:t>Price per NRSF</a:t>
                      </a:r>
                    </a:p>
                  </a:txBody>
                  <a:tcPr marL="73152" marR="73152" marT="27432" marB="27432" anchor="ctr">
                    <a:solidFill>
                      <a:srgbClr val="0F2A43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000" b="1" i="0">
                          <a:solidFill>
                            <a:srgbClr val="FFFFFF"/>
                          </a:solidFill>
                          <a:latin typeface="Arial"/>
                        </a:rPr>
                        <a:t>Cap rate</a:t>
                      </a:r>
                    </a:p>
                  </a:txBody>
                  <a:tcPr marL="73152" marR="73152" marT="27432" marB="27432" anchor="ctr">
                    <a:solidFill>
                      <a:srgbClr val="0F2A43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000" b="1" i="0">
                          <a:solidFill>
                            <a:srgbClr val="FFFFFF"/>
                          </a:solidFill>
                          <a:latin typeface="Arial"/>
                        </a:rPr>
                        <a:t>Occupancy at sale</a:t>
                      </a:r>
                    </a:p>
                  </a:txBody>
                  <a:tcPr marL="73152" marR="73152" marT="27432" marB="27432" anchor="ctr">
                    <a:solidFill>
                      <a:srgbClr val="0F2A43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000" b="1" i="0">
                          <a:solidFill>
                            <a:srgbClr val="FFFFFF"/>
                          </a:solidFill>
                          <a:latin typeface="Arial"/>
                        </a:rPr>
                        <a:t>Year built</a:t>
                      </a:r>
                    </a:p>
                  </a:txBody>
                  <a:tcPr marL="73152" marR="73152" marT="27432" marB="27432" anchor="ctr">
                    <a:solidFill>
                      <a:srgbClr val="0F2A43"/>
                    </a:solidFill>
                  </a:tcPr>
                </a:tc>
              </a:tr>
              <a:tr h="457200">
                <a:tc>
                  <a:txBody>
                    <a:bodyPr wrap="square"/>
                    <a:lstStyle/>
                    <a:p>
                      <a:r>
                        <a:rPr sz="1000" b="0" i="0">
                          <a:solidFill>
                            <a:srgbClr val="B45309"/>
                          </a:solidFill>
                          <a:latin typeface="Arial"/>
                        </a:rPr>
                        <a:t>[ ]</a:t>
                      </a:r>
                    </a:p>
                  </a:txBody>
                  <a:tcPr marL="73152" marR="73152" marT="27432" marB="27432" anchor="ctr">
                    <a:solidFill>
                      <a:srgbClr val="FFFFFF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000" b="0" i="0">
                          <a:solidFill>
                            <a:srgbClr val="B45309"/>
                          </a:solidFill>
                          <a:latin typeface="Arial"/>
                        </a:rPr>
                        <a:t>[ ]</a:t>
                      </a:r>
                    </a:p>
                  </a:txBody>
                  <a:tcPr marL="73152" marR="73152" marT="27432" marB="27432" anchor="ctr">
                    <a:solidFill>
                      <a:srgbClr val="FFFFFF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000" b="0" i="0">
                          <a:solidFill>
                            <a:srgbClr val="B45309"/>
                          </a:solidFill>
                          <a:latin typeface="Arial"/>
                        </a:rPr>
                        <a:t>[ ]</a:t>
                      </a:r>
                    </a:p>
                  </a:txBody>
                  <a:tcPr marL="73152" marR="73152" marT="27432" marB="27432" anchor="ctr">
                    <a:solidFill>
                      <a:srgbClr val="FFFFFF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000" b="0" i="0">
                          <a:solidFill>
                            <a:srgbClr val="B45309"/>
                          </a:solidFill>
                          <a:latin typeface="Arial"/>
                        </a:rPr>
                        <a:t>[ ]</a:t>
                      </a:r>
                    </a:p>
                  </a:txBody>
                  <a:tcPr marL="73152" marR="73152" marT="27432" marB="27432" anchor="ctr">
                    <a:solidFill>
                      <a:srgbClr val="FFFFFF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000" b="0" i="0">
                          <a:solidFill>
                            <a:srgbClr val="B45309"/>
                          </a:solidFill>
                          <a:latin typeface="Arial"/>
                        </a:rPr>
                        <a:t>[ ]</a:t>
                      </a:r>
                    </a:p>
                  </a:txBody>
                  <a:tcPr marL="73152" marR="73152" marT="27432" marB="27432" anchor="ctr">
                    <a:solidFill>
                      <a:srgbClr val="FFFFFF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000" b="0" i="0">
                          <a:solidFill>
                            <a:srgbClr val="B45309"/>
                          </a:solidFill>
                          <a:latin typeface="Arial"/>
                        </a:rPr>
                        <a:t>[ ]</a:t>
                      </a:r>
                    </a:p>
                  </a:txBody>
                  <a:tcPr marL="73152" marR="73152" marT="27432" marB="27432" anchor="ctr">
                    <a:solidFill>
                      <a:srgbClr val="FFFFFF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000" b="0" i="0">
                          <a:solidFill>
                            <a:srgbClr val="B45309"/>
                          </a:solidFill>
                          <a:latin typeface="Arial"/>
                        </a:rPr>
                        <a:t>[ ]</a:t>
                      </a:r>
                    </a:p>
                  </a:txBody>
                  <a:tcPr marL="73152" marR="73152" marT="27432" marB="27432" anchor="ctr">
                    <a:solidFill>
                      <a:srgbClr val="FFFFFF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000" b="0" i="0">
                          <a:solidFill>
                            <a:srgbClr val="B45309"/>
                          </a:solidFill>
                          <a:latin typeface="Arial"/>
                        </a:rPr>
                        <a:t>[ ]</a:t>
                      </a:r>
                    </a:p>
                  </a:txBody>
                  <a:tcPr marL="73152" marR="73152" marT="27432" marB="27432" anchor="ctr">
                    <a:solidFill>
                      <a:srgbClr val="FFFFFF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000" b="0" i="0">
                          <a:solidFill>
                            <a:srgbClr val="B45309"/>
                          </a:solidFill>
                          <a:latin typeface="Arial"/>
                        </a:rPr>
                        <a:t>[ ]</a:t>
                      </a:r>
                    </a:p>
                  </a:txBody>
                  <a:tcPr marL="73152" marR="73152" marT="27432" marB="27432" anchor="ctr">
                    <a:solidFill>
                      <a:srgbClr val="FFFFFF"/>
                    </a:solidFill>
                  </a:tcPr>
                </a:tc>
              </a:tr>
              <a:tr h="457200">
                <a:tc>
                  <a:txBody>
                    <a:bodyPr wrap="square"/>
                    <a:lstStyle/>
                    <a:p>
                      <a:r>
                        <a:rPr sz="1000" b="0" i="0">
                          <a:solidFill>
                            <a:srgbClr val="B45309"/>
                          </a:solidFill>
                          <a:latin typeface="Arial"/>
                        </a:rPr>
                        <a:t>[ ]</a:t>
                      </a:r>
                    </a:p>
                  </a:txBody>
                  <a:tcPr marL="73152" marR="73152" marT="27432" marB="27432" anchor="ctr">
                    <a:solidFill>
                      <a:srgbClr val="F3F4F6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000" b="0" i="0">
                          <a:solidFill>
                            <a:srgbClr val="B45309"/>
                          </a:solidFill>
                          <a:latin typeface="Arial"/>
                        </a:rPr>
                        <a:t>[ ]</a:t>
                      </a:r>
                    </a:p>
                  </a:txBody>
                  <a:tcPr marL="73152" marR="73152" marT="27432" marB="27432" anchor="ctr">
                    <a:solidFill>
                      <a:srgbClr val="F3F4F6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000" b="0" i="0">
                          <a:solidFill>
                            <a:srgbClr val="B45309"/>
                          </a:solidFill>
                          <a:latin typeface="Arial"/>
                        </a:rPr>
                        <a:t>[ ]</a:t>
                      </a:r>
                    </a:p>
                  </a:txBody>
                  <a:tcPr marL="73152" marR="73152" marT="27432" marB="27432" anchor="ctr">
                    <a:solidFill>
                      <a:srgbClr val="F3F4F6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000" b="0" i="0">
                          <a:solidFill>
                            <a:srgbClr val="B45309"/>
                          </a:solidFill>
                          <a:latin typeface="Arial"/>
                        </a:rPr>
                        <a:t>[ ]</a:t>
                      </a:r>
                    </a:p>
                  </a:txBody>
                  <a:tcPr marL="73152" marR="73152" marT="27432" marB="27432" anchor="ctr">
                    <a:solidFill>
                      <a:srgbClr val="F3F4F6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000" b="0" i="0">
                          <a:solidFill>
                            <a:srgbClr val="B45309"/>
                          </a:solidFill>
                          <a:latin typeface="Arial"/>
                        </a:rPr>
                        <a:t>[ ]</a:t>
                      </a:r>
                    </a:p>
                  </a:txBody>
                  <a:tcPr marL="73152" marR="73152" marT="27432" marB="27432" anchor="ctr">
                    <a:solidFill>
                      <a:srgbClr val="F3F4F6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000" b="0" i="0">
                          <a:solidFill>
                            <a:srgbClr val="B45309"/>
                          </a:solidFill>
                          <a:latin typeface="Arial"/>
                        </a:rPr>
                        <a:t>[ ]</a:t>
                      </a:r>
                    </a:p>
                  </a:txBody>
                  <a:tcPr marL="73152" marR="73152" marT="27432" marB="27432" anchor="ctr">
                    <a:solidFill>
                      <a:srgbClr val="F3F4F6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000" b="0" i="0">
                          <a:solidFill>
                            <a:srgbClr val="B45309"/>
                          </a:solidFill>
                          <a:latin typeface="Arial"/>
                        </a:rPr>
                        <a:t>[ ]</a:t>
                      </a:r>
                    </a:p>
                  </a:txBody>
                  <a:tcPr marL="73152" marR="73152" marT="27432" marB="27432" anchor="ctr">
                    <a:solidFill>
                      <a:srgbClr val="F3F4F6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000" b="0" i="0">
                          <a:solidFill>
                            <a:srgbClr val="B45309"/>
                          </a:solidFill>
                          <a:latin typeface="Arial"/>
                        </a:rPr>
                        <a:t>[ ]</a:t>
                      </a:r>
                    </a:p>
                  </a:txBody>
                  <a:tcPr marL="73152" marR="73152" marT="27432" marB="27432" anchor="ctr">
                    <a:solidFill>
                      <a:srgbClr val="F3F4F6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000" b="0" i="0">
                          <a:solidFill>
                            <a:srgbClr val="B45309"/>
                          </a:solidFill>
                          <a:latin typeface="Arial"/>
                        </a:rPr>
                        <a:t>[ ]</a:t>
                      </a:r>
                    </a:p>
                  </a:txBody>
                  <a:tcPr marL="73152" marR="73152" marT="27432" marB="27432" anchor="ctr">
                    <a:solidFill>
                      <a:srgbClr val="F3F4F6"/>
                    </a:solidFill>
                  </a:tcPr>
                </a:tc>
              </a:tr>
              <a:tr h="457200">
                <a:tc>
                  <a:txBody>
                    <a:bodyPr wrap="square"/>
                    <a:lstStyle/>
                    <a:p>
                      <a:r>
                        <a:rPr sz="1000" b="0" i="0">
                          <a:solidFill>
                            <a:srgbClr val="B45309"/>
                          </a:solidFill>
                          <a:latin typeface="Arial"/>
                        </a:rPr>
                        <a:t>[ ]</a:t>
                      </a:r>
                    </a:p>
                  </a:txBody>
                  <a:tcPr marL="73152" marR="73152" marT="27432" marB="27432" anchor="ctr">
                    <a:solidFill>
                      <a:srgbClr val="FFFFFF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000" b="0" i="0">
                          <a:solidFill>
                            <a:srgbClr val="B45309"/>
                          </a:solidFill>
                          <a:latin typeface="Arial"/>
                        </a:rPr>
                        <a:t>[ ]</a:t>
                      </a:r>
                    </a:p>
                  </a:txBody>
                  <a:tcPr marL="73152" marR="73152" marT="27432" marB="27432" anchor="ctr">
                    <a:solidFill>
                      <a:srgbClr val="FFFFFF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000" b="0" i="0">
                          <a:solidFill>
                            <a:srgbClr val="B45309"/>
                          </a:solidFill>
                          <a:latin typeface="Arial"/>
                        </a:rPr>
                        <a:t>[ ]</a:t>
                      </a:r>
                    </a:p>
                  </a:txBody>
                  <a:tcPr marL="73152" marR="73152" marT="27432" marB="27432" anchor="ctr">
                    <a:solidFill>
                      <a:srgbClr val="FFFFFF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000" b="0" i="0">
                          <a:solidFill>
                            <a:srgbClr val="B45309"/>
                          </a:solidFill>
                          <a:latin typeface="Arial"/>
                        </a:rPr>
                        <a:t>[ ]</a:t>
                      </a:r>
                    </a:p>
                  </a:txBody>
                  <a:tcPr marL="73152" marR="73152" marT="27432" marB="27432" anchor="ctr">
                    <a:solidFill>
                      <a:srgbClr val="FFFFFF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000" b="0" i="0">
                          <a:solidFill>
                            <a:srgbClr val="B45309"/>
                          </a:solidFill>
                          <a:latin typeface="Arial"/>
                        </a:rPr>
                        <a:t>[ ]</a:t>
                      </a:r>
                    </a:p>
                  </a:txBody>
                  <a:tcPr marL="73152" marR="73152" marT="27432" marB="27432" anchor="ctr">
                    <a:solidFill>
                      <a:srgbClr val="FFFFFF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000" b="0" i="0">
                          <a:solidFill>
                            <a:srgbClr val="B45309"/>
                          </a:solidFill>
                          <a:latin typeface="Arial"/>
                        </a:rPr>
                        <a:t>[ ]</a:t>
                      </a:r>
                    </a:p>
                  </a:txBody>
                  <a:tcPr marL="73152" marR="73152" marT="27432" marB="27432" anchor="ctr">
                    <a:solidFill>
                      <a:srgbClr val="FFFFFF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000" b="0" i="0">
                          <a:solidFill>
                            <a:srgbClr val="B45309"/>
                          </a:solidFill>
                          <a:latin typeface="Arial"/>
                        </a:rPr>
                        <a:t>[ ]</a:t>
                      </a:r>
                    </a:p>
                  </a:txBody>
                  <a:tcPr marL="73152" marR="73152" marT="27432" marB="27432" anchor="ctr">
                    <a:solidFill>
                      <a:srgbClr val="FFFFFF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000" b="0" i="0">
                          <a:solidFill>
                            <a:srgbClr val="B45309"/>
                          </a:solidFill>
                          <a:latin typeface="Arial"/>
                        </a:rPr>
                        <a:t>[ ]</a:t>
                      </a:r>
                    </a:p>
                  </a:txBody>
                  <a:tcPr marL="73152" marR="73152" marT="27432" marB="27432" anchor="ctr">
                    <a:solidFill>
                      <a:srgbClr val="FFFFFF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000" b="0" i="0">
                          <a:solidFill>
                            <a:srgbClr val="B45309"/>
                          </a:solidFill>
                          <a:latin typeface="Arial"/>
                        </a:rPr>
                        <a:t>[ ]</a:t>
                      </a:r>
                    </a:p>
                  </a:txBody>
                  <a:tcPr marL="73152" marR="73152" marT="27432" marB="27432" anchor="ctr">
                    <a:solidFill>
                      <a:srgbClr val="FFFFFF"/>
                    </a:solidFill>
                  </a:tcPr>
                </a:tc>
              </a:tr>
              <a:tr h="457200">
                <a:tc>
                  <a:txBody>
                    <a:bodyPr wrap="square"/>
                    <a:lstStyle/>
                    <a:p>
                      <a:r>
                        <a:rPr sz="1000" b="0" i="0">
                          <a:solidFill>
                            <a:srgbClr val="B45309"/>
                          </a:solidFill>
                          <a:latin typeface="Arial"/>
                        </a:rPr>
                        <a:t>[ ]</a:t>
                      </a:r>
                    </a:p>
                  </a:txBody>
                  <a:tcPr marL="73152" marR="73152" marT="27432" marB="27432" anchor="ctr">
                    <a:solidFill>
                      <a:srgbClr val="F3F4F6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000" b="0" i="0">
                          <a:solidFill>
                            <a:srgbClr val="B45309"/>
                          </a:solidFill>
                          <a:latin typeface="Arial"/>
                        </a:rPr>
                        <a:t>[ ]</a:t>
                      </a:r>
                    </a:p>
                  </a:txBody>
                  <a:tcPr marL="73152" marR="73152" marT="27432" marB="27432" anchor="ctr">
                    <a:solidFill>
                      <a:srgbClr val="F3F4F6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000" b="0" i="0">
                          <a:solidFill>
                            <a:srgbClr val="B45309"/>
                          </a:solidFill>
                          <a:latin typeface="Arial"/>
                        </a:rPr>
                        <a:t>[ ]</a:t>
                      </a:r>
                    </a:p>
                  </a:txBody>
                  <a:tcPr marL="73152" marR="73152" marT="27432" marB="27432" anchor="ctr">
                    <a:solidFill>
                      <a:srgbClr val="F3F4F6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000" b="0" i="0">
                          <a:solidFill>
                            <a:srgbClr val="B45309"/>
                          </a:solidFill>
                          <a:latin typeface="Arial"/>
                        </a:rPr>
                        <a:t>[ ]</a:t>
                      </a:r>
                    </a:p>
                  </a:txBody>
                  <a:tcPr marL="73152" marR="73152" marT="27432" marB="27432" anchor="ctr">
                    <a:solidFill>
                      <a:srgbClr val="F3F4F6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000" b="0" i="0">
                          <a:solidFill>
                            <a:srgbClr val="B45309"/>
                          </a:solidFill>
                          <a:latin typeface="Arial"/>
                        </a:rPr>
                        <a:t>[ ]</a:t>
                      </a:r>
                    </a:p>
                  </a:txBody>
                  <a:tcPr marL="73152" marR="73152" marT="27432" marB="27432" anchor="ctr">
                    <a:solidFill>
                      <a:srgbClr val="F3F4F6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000" b="0" i="0">
                          <a:solidFill>
                            <a:srgbClr val="B45309"/>
                          </a:solidFill>
                          <a:latin typeface="Arial"/>
                        </a:rPr>
                        <a:t>[ ]</a:t>
                      </a:r>
                    </a:p>
                  </a:txBody>
                  <a:tcPr marL="73152" marR="73152" marT="27432" marB="27432" anchor="ctr">
                    <a:solidFill>
                      <a:srgbClr val="F3F4F6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000" b="0" i="0">
                          <a:solidFill>
                            <a:srgbClr val="B45309"/>
                          </a:solidFill>
                          <a:latin typeface="Arial"/>
                        </a:rPr>
                        <a:t>[ ]</a:t>
                      </a:r>
                    </a:p>
                  </a:txBody>
                  <a:tcPr marL="73152" marR="73152" marT="27432" marB="27432" anchor="ctr">
                    <a:solidFill>
                      <a:srgbClr val="F3F4F6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000" b="0" i="0">
                          <a:solidFill>
                            <a:srgbClr val="B45309"/>
                          </a:solidFill>
                          <a:latin typeface="Arial"/>
                        </a:rPr>
                        <a:t>[ ]</a:t>
                      </a:r>
                    </a:p>
                  </a:txBody>
                  <a:tcPr marL="73152" marR="73152" marT="27432" marB="27432" anchor="ctr">
                    <a:solidFill>
                      <a:srgbClr val="F3F4F6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000" b="0" i="0">
                          <a:solidFill>
                            <a:srgbClr val="B45309"/>
                          </a:solidFill>
                          <a:latin typeface="Arial"/>
                        </a:rPr>
                        <a:t>[ ]</a:t>
                      </a:r>
                    </a:p>
                  </a:txBody>
                  <a:tcPr marL="73152" marR="73152" marT="27432" marB="27432" anchor="ctr">
                    <a:solidFill>
                      <a:srgbClr val="F3F4F6"/>
                    </a:solidFill>
                  </a:tcPr>
                </a:tc>
              </a:tr>
              <a:tr h="457200">
                <a:tc>
                  <a:txBody>
                    <a:bodyPr wrap="square"/>
                    <a:lstStyle/>
                    <a:p>
                      <a:r>
                        <a:rPr sz="1000" b="0" i="0">
                          <a:solidFill>
                            <a:srgbClr val="B45309"/>
                          </a:solidFill>
                          <a:latin typeface="Arial"/>
                        </a:rPr>
                        <a:t>[ ]</a:t>
                      </a:r>
                    </a:p>
                  </a:txBody>
                  <a:tcPr marL="73152" marR="73152" marT="27432" marB="27432" anchor="ctr">
                    <a:solidFill>
                      <a:srgbClr val="FFFFFF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000" b="0" i="0">
                          <a:solidFill>
                            <a:srgbClr val="B45309"/>
                          </a:solidFill>
                          <a:latin typeface="Arial"/>
                        </a:rPr>
                        <a:t>[ ]</a:t>
                      </a:r>
                    </a:p>
                  </a:txBody>
                  <a:tcPr marL="73152" marR="73152" marT="27432" marB="27432" anchor="ctr">
                    <a:solidFill>
                      <a:srgbClr val="FFFFFF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000" b="0" i="0">
                          <a:solidFill>
                            <a:srgbClr val="B45309"/>
                          </a:solidFill>
                          <a:latin typeface="Arial"/>
                        </a:rPr>
                        <a:t>[ ]</a:t>
                      </a:r>
                    </a:p>
                  </a:txBody>
                  <a:tcPr marL="73152" marR="73152" marT="27432" marB="27432" anchor="ctr">
                    <a:solidFill>
                      <a:srgbClr val="FFFFFF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000" b="0" i="0">
                          <a:solidFill>
                            <a:srgbClr val="B45309"/>
                          </a:solidFill>
                          <a:latin typeface="Arial"/>
                        </a:rPr>
                        <a:t>[ ]</a:t>
                      </a:r>
                    </a:p>
                  </a:txBody>
                  <a:tcPr marL="73152" marR="73152" marT="27432" marB="27432" anchor="ctr">
                    <a:solidFill>
                      <a:srgbClr val="FFFFFF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000" b="0" i="0">
                          <a:solidFill>
                            <a:srgbClr val="B45309"/>
                          </a:solidFill>
                          <a:latin typeface="Arial"/>
                        </a:rPr>
                        <a:t>[ ]</a:t>
                      </a:r>
                    </a:p>
                  </a:txBody>
                  <a:tcPr marL="73152" marR="73152" marT="27432" marB="27432" anchor="ctr">
                    <a:solidFill>
                      <a:srgbClr val="FFFFFF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000" b="0" i="0">
                          <a:solidFill>
                            <a:srgbClr val="B45309"/>
                          </a:solidFill>
                          <a:latin typeface="Arial"/>
                        </a:rPr>
                        <a:t>[ ]</a:t>
                      </a:r>
                    </a:p>
                  </a:txBody>
                  <a:tcPr marL="73152" marR="73152" marT="27432" marB="27432" anchor="ctr">
                    <a:solidFill>
                      <a:srgbClr val="FFFFFF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000" b="0" i="0">
                          <a:solidFill>
                            <a:srgbClr val="B45309"/>
                          </a:solidFill>
                          <a:latin typeface="Arial"/>
                        </a:rPr>
                        <a:t>[ ]</a:t>
                      </a:r>
                    </a:p>
                  </a:txBody>
                  <a:tcPr marL="73152" marR="73152" marT="27432" marB="27432" anchor="ctr">
                    <a:solidFill>
                      <a:srgbClr val="FFFFFF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000" b="0" i="0">
                          <a:solidFill>
                            <a:srgbClr val="B45309"/>
                          </a:solidFill>
                          <a:latin typeface="Arial"/>
                        </a:rPr>
                        <a:t>[ ]</a:t>
                      </a:r>
                    </a:p>
                  </a:txBody>
                  <a:tcPr marL="73152" marR="73152" marT="27432" marB="27432" anchor="ctr">
                    <a:solidFill>
                      <a:srgbClr val="FFFFFF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000" b="0" i="0">
                          <a:solidFill>
                            <a:srgbClr val="B45309"/>
                          </a:solidFill>
                          <a:latin typeface="Arial"/>
                        </a:rPr>
                        <a:t>[ ]</a:t>
                      </a:r>
                    </a:p>
                  </a:txBody>
                  <a:tcPr marL="73152" marR="73152" marT="27432" marB="27432" anchor="ctr">
                    <a:solidFill>
                      <a:srgbClr val="FFFFFF"/>
                    </a:solidFill>
                  </a:tcPr>
                </a:tc>
              </a:tr>
            </a:tbl>
          </a:graphicData>
        </a:graphic>
      </p:graphicFrame>
    </p:spTree>
  </p:cSld>
  <p:clrMapOvr>
    <a:masterClrMapping/>
  </p:clrMapOvr>
</p:sld>
</file>

<file path=ppt/slides/slide1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128016"/>
          </a:xfrm>
          <a:prstGeom prst="rect">
            <a:avLst/>
          </a:prstGeom>
          <a:solidFill>
            <a:srgbClr val="0F2A4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640080" y="384048"/>
            <a:ext cx="7315200" cy="274320"/>
          </a:xfrm>
          <a:prstGeom prst="rect">
            <a:avLst/>
          </a:prstGeom>
          <a:noFill/>
        </p:spPr>
        <p:txBody>
          <a:bodyPr wrap="square" anchor="t" lIns="36576" rIns="36576" tIns="18288" bIns="18288">
            <a:spAutoFit/>
          </a:bodyPr>
          <a:lstStyle/>
          <a:p>
            <a:pPr algn="l">
              <a:lnSpc>
                <a:spcPct val="110000"/>
              </a:lnSpc>
              <a:spcAft>
                <a:spcPts val="0"/>
              </a:spcAft>
            </a:pPr>
            <a:r>
              <a:rPr sz="1100" b="1" i="0">
                <a:solidFill>
                  <a:srgbClr val="2F6F8F"/>
                </a:solidFill>
                <a:latin typeface="Arial"/>
              </a:rPr>
              <a:t>SALE COMPARABLES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640080"/>
            <a:ext cx="10911535" cy="731520"/>
          </a:xfrm>
          <a:prstGeom prst="rect">
            <a:avLst/>
          </a:prstGeom>
          <a:noFill/>
        </p:spPr>
        <p:txBody>
          <a:bodyPr wrap="square" anchor="t" lIns="36576" rIns="36576" tIns="18288" bIns="18288">
            <a:spAutoFit/>
          </a:bodyPr>
          <a:lstStyle/>
          <a:p>
            <a:pPr algn="l">
              <a:lnSpc>
                <a:spcPct val="110000"/>
              </a:lnSpc>
              <a:spcAft>
                <a:spcPts val="0"/>
              </a:spcAft>
            </a:pPr>
            <a:r>
              <a:rPr sz="3000" b="0" i="0">
                <a:solidFill>
                  <a:srgbClr val="0F2A43"/>
                </a:solidFill>
                <a:latin typeface="Georgia"/>
              </a:rPr>
              <a:t>Sale Comps Detailed</a:t>
            </a:r>
          </a:p>
        </p:txBody>
      </p:sp>
      <p:sp>
        <p:nvSpPr>
          <p:cNvPr id="5" name="Rectangle 4"/>
          <p:cNvSpPr/>
          <p:nvPr/>
        </p:nvSpPr>
        <p:spPr>
          <a:xfrm>
            <a:off x="640080" y="1389888"/>
            <a:ext cx="822960" cy="45720"/>
          </a:xfrm>
          <a:prstGeom prst="rect">
            <a:avLst/>
          </a:prstGeom>
          <a:solidFill>
            <a:srgbClr val="2F6F8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" name="Rectangle 5"/>
          <p:cNvSpPr/>
          <p:nvPr/>
        </p:nvSpPr>
        <p:spPr>
          <a:xfrm>
            <a:off x="640080" y="6355080"/>
            <a:ext cx="10911535" cy="9144"/>
          </a:xfrm>
          <a:prstGeom prst="rect">
            <a:avLst/>
          </a:prstGeom>
          <a:solidFill>
            <a:srgbClr val="D1D5D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" name="TextBox 6"/>
          <p:cNvSpPr txBox="1"/>
          <p:nvPr/>
        </p:nvSpPr>
        <p:spPr>
          <a:xfrm>
            <a:off x="640080" y="6400800"/>
            <a:ext cx="8229600" cy="274320"/>
          </a:xfrm>
          <a:prstGeom prst="rect">
            <a:avLst/>
          </a:prstGeom>
          <a:noFill/>
        </p:spPr>
        <p:txBody>
          <a:bodyPr wrap="square" anchor="t" lIns="36576" rIns="36576" tIns="18288" bIns="18288">
            <a:spAutoFit/>
          </a:bodyPr>
          <a:lstStyle/>
          <a:p>
            <a:pPr algn="l">
              <a:lnSpc>
                <a:spcPct val="110000"/>
              </a:lnSpc>
              <a:spcAft>
                <a:spcPts val="0"/>
              </a:spcAft>
            </a:pPr>
            <a:r>
              <a:rPr sz="1000" b="0" i="0">
                <a:solidFill>
                  <a:srgbClr val="B45309"/>
                </a:solidFill>
                <a:latin typeface="Arial"/>
              </a:rPr>
              <a:t>[Property Name]</a:t>
            </a:r>
            <a:r>
              <a:rPr sz="1000" b="0" i="0">
                <a:solidFill>
                  <a:srgbClr val="6B7280"/>
                </a:solidFill>
                <a:latin typeface="Arial"/>
              </a:rPr>
              <a:t>  ·  Self-Storage Offering Memorandum  ·  Confidential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11002975" y="6400800"/>
            <a:ext cx="548640" cy="27432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r"/>
            <a:fld id="{B6F15528-21DE-4FAA-801E-634DDDAF4B2B}" type="slidenum">
              <a:rPr lang="en-US" sz="1000">
                <a:solidFill>
                  <a:srgbClr val="6B7280"/>
                </a:solidFill>
                <a:latin typeface="Arial"/>
              </a:rPr>
              <a:t>‹#›</a:t>
            </a:fld>
          </a:p>
        </p:txBody>
      </p:sp>
      <p:sp>
        <p:nvSpPr>
          <p:cNvPr id="9" name="TextBox 8"/>
          <p:cNvSpPr txBox="1"/>
          <p:nvPr/>
        </p:nvSpPr>
        <p:spPr>
          <a:xfrm>
            <a:off x="640080" y="5788152"/>
            <a:ext cx="7498079" cy="502920"/>
          </a:xfrm>
          <a:prstGeom prst="rect">
            <a:avLst/>
          </a:prstGeom>
          <a:noFill/>
        </p:spPr>
        <p:txBody>
          <a:bodyPr wrap="square" anchor="t" lIns="36576" rIns="36576" tIns="18288" bIns="18288">
            <a:spAutoFit/>
          </a:bodyPr>
          <a:lstStyle/>
          <a:p>
            <a:pPr algn="l">
              <a:lnSpc>
                <a:spcPct val="110000"/>
              </a:lnSpc>
              <a:spcAft>
                <a:spcPts val="0"/>
              </a:spcAft>
            </a:pPr>
            <a:r>
              <a:rPr sz="1000" b="0" i="1">
                <a:solidFill>
                  <a:srgbClr val="6B7280"/>
                </a:solidFill>
                <a:latin typeface="Arial"/>
              </a:rPr>
              <a:t>WHAT GOES HERE:  One page per comp: photo and facts. Repeat this page for each comp.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8229600" y="5788152"/>
            <a:ext cx="3319272" cy="5029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/>
            <a:r>
              <a:rPr sz="1000" b="1">
                <a:solidFill>
                  <a:srgbClr val="2F6F8F"/>
                </a:solidFill>
                <a:latin typeface="Arial"/>
                <a:hlinkClick r:id="rId2"/>
              </a:rPr>
              <a:t>Fill this page from your deal: try IntellCRE, free to start</a:t>
            </a:r>
          </a:p>
        </p:txBody>
      </p:sp>
      <p:sp>
        <p:nvSpPr>
          <p:cNvPr id="11" name="Rectangle 10"/>
          <p:cNvSpPr/>
          <p:nvPr/>
        </p:nvSpPr>
        <p:spPr>
          <a:xfrm>
            <a:off x="640080" y="1783080"/>
            <a:ext cx="3657600" cy="2377440"/>
          </a:xfrm>
          <a:prstGeom prst="rect">
            <a:avLst/>
          </a:prstGeom>
          <a:solidFill>
            <a:srgbClr val="F3F4F6"/>
          </a:solidFill>
          <a:ln w="9525">
            <a:solidFill>
              <a:srgbClr val="D1D5DB"/>
            </a:solidFill>
            <a:prstDash val="dash"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2" name="TextBox 11"/>
          <p:cNvSpPr txBox="1"/>
          <p:nvPr/>
        </p:nvSpPr>
        <p:spPr>
          <a:xfrm>
            <a:off x="640080" y="1783080"/>
            <a:ext cx="3657600" cy="2377440"/>
          </a:xfrm>
          <a:prstGeom prst="rect">
            <a:avLst/>
          </a:prstGeom>
          <a:noFill/>
        </p:spPr>
        <p:txBody>
          <a:bodyPr wrap="square" anchor="ctr" lIns="36576" rIns="36576" tIns="18288" bIns="18288">
            <a:spAutoFit/>
          </a:bodyPr>
          <a:lstStyle/>
          <a:p>
            <a:pPr algn="ctr">
              <a:lnSpc>
                <a:spcPct val="110000"/>
              </a:lnSpc>
              <a:spcAft>
                <a:spcPts val="0"/>
              </a:spcAft>
            </a:pPr>
            <a:r>
              <a:rPr sz="1200" b="0" i="0">
                <a:solidFill>
                  <a:srgbClr val="B45309"/>
                </a:solidFill>
                <a:latin typeface="Arial"/>
              </a:rPr>
              <a:t>[Comp photo]</a:t>
            </a:r>
          </a:p>
        </p:txBody>
      </p:sp>
      <p:graphicFrame>
        <p:nvGraphicFramePr>
          <p:cNvPr id="13" name="Table 12"/>
          <p:cNvGraphicFramePr>
            <a:graphicFrameLocks noGrp="1"/>
          </p:cNvGraphicFramePr>
          <p:nvPr/>
        </p:nvGraphicFramePr>
        <p:xfrm>
          <a:off x="4480560" y="1783080"/>
          <a:ext cx="7040880" cy="3072384"/>
        </p:xfrm>
        <a:graphic>
          <a:graphicData uri="http://schemas.openxmlformats.org/drawingml/2006/table">
            <a:tbl>
              <a:tblPr firstRow="0" bandRow="0">
                <a:tableStyleId>{5C22544A-7EE6-4342-B048-85BDC9FD1C3A}</a:tableStyleId>
              </a:tblPr>
              <a:tblGrid>
                <a:gridCol w="2926080"/>
                <a:gridCol w="4114800"/>
              </a:tblGrid>
              <a:tr h="384048">
                <a:tc>
                  <a:txBody>
                    <a:bodyPr wrap="square"/>
                    <a:lstStyle/>
                    <a:p>
                      <a:r>
                        <a:rPr sz="1200" b="1" i="0">
                          <a:solidFill>
                            <a:srgbClr val="FFFFFF"/>
                          </a:solidFill>
                          <a:latin typeface="Arial"/>
                        </a:rPr>
                        <a:t>Item</a:t>
                      </a:r>
                    </a:p>
                  </a:txBody>
                  <a:tcPr marL="73152" marR="73152" marT="27432" marB="27432" anchor="ctr">
                    <a:solidFill>
                      <a:srgbClr val="0F2A43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200" b="1" i="0">
                          <a:solidFill>
                            <a:srgbClr val="FFFFFF"/>
                          </a:solidFill>
                          <a:latin typeface="Arial"/>
                        </a:rPr>
                        <a:t>Detail</a:t>
                      </a:r>
                    </a:p>
                  </a:txBody>
                  <a:tcPr marL="73152" marR="73152" marT="27432" marB="27432" anchor="ctr">
                    <a:solidFill>
                      <a:srgbClr val="0F2A43"/>
                    </a:solidFill>
                  </a:tcPr>
                </a:tc>
              </a:tr>
              <a:tr h="384048">
                <a:tc>
                  <a:txBody>
                    <a:bodyPr wrap="square"/>
                    <a:lstStyle/>
                    <a:p>
                      <a:r>
                        <a:rPr sz="1200" b="1" i="0">
                          <a:solidFill>
                            <a:srgbClr val="B45309"/>
                          </a:solidFill>
                          <a:latin typeface="Arial"/>
                        </a:rPr>
                        <a:t>[Comp name, address]</a:t>
                      </a:r>
                    </a:p>
                  </a:txBody>
                  <a:tcPr marL="73152" marR="73152" marT="27432" marB="27432" anchor="ctr">
                    <a:solidFill>
                      <a:srgbClr val="FFFFFF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200" b="0" i="0">
                          <a:solidFill>
                            <a:srgbClr val="B45309"/>
                          </a:solidFill>
                          <a:latin typeface="Arial"/>
                        </a:rPr>
                        <a:t>[ ]</a:t>
                      </a:r>
                    </a:p>
                  </a:txBody>
                  <a:tcPr marL="73152" marR="73152" marT="27432" marB="27432" anchor="ctr">
                    <a:solidFill>
                      <a:srgbClr val="FFFFFF"/>
                    </a:solidFill>
                  </a:tcPr>
                </a:tc>
              </a:tr>
              <a:tr h="384048">
                <a:tc>
                  <a:txBody>
                    <a:bodyPr wrap="square"/>
                    <a:lstStyle/>
                    <a:p>
                      <a:r>
                        <a:rPr sz="1200" b="1" i="0">
                          <a:solidFill>
                            <a:srgbClr val="1F2937"/>
                          </a:solidFill>
                          <a:latin typeface="Arial"/>
                        </a:rPr>
                        <a:t>Built/Renovated</a:t>
                      </a:r>
                    </a:p>
                  </a:txBody>
                  <a:tcPr marL="73152" marR="73152" marT="27432" marB="27432" anchor="ctr">
                    <a:solidFill>
                      <a:srgbClr val="F3F4F6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200" b="0" i="0">
                          <a:solidFill>
                            <a:srgbClr val="B45309"/>
                          </a:solidFill>
                          <a:latin typeface="Arial"/>
                        </a:rPr>
                        <a:t>[ ]</a:t>
                      </a:r>
                    </a:p>
                  </a:txBody>
                  <a:tcPr marL="73152" marR="73152" marT="27432" marB="27432" anchor="ctr">
                    <a:solidFill>
                      <a:srgbClr val="F3F4F6"/>
                    </a:solidFill>
                  </a:tcPr>
                </a:tc>
              </a:tr>
              <a:tr h="384048">
                <a:tc>
                  <a:txBody>
                    <a:bodyPr wrap="square"/>
                    <a:lstStyle/>
                    <a:p>
                      <a:r>
                        <a:rPr sz="1200" b="1" i="0">
                          <a:solidFill>
                            <a:srgbClr val="1F2937"/>
                          </a:solidFill>
                          <a:latin typeface="Arial"/>
                        </a:rPr>
                        <a:t>Units / Rentable area</a:t>
                      </a:r>
                    </a:p>
                  </a:txBody>
                  <a:tcPr marL="73152" marR="73152" marT="27432" marB="27432" anchor="ctr">
                    <a:solidFill>
                      <a:srgbClr val="FFFFFF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200" b="0" i="0">
                          <a:solidFill>
                            <a:srgbClr val="B45309"/>
                          </a:solidFill>
                          <a:latin typeface="Arial"/>
                        </a:rPr>
                        <a:t>[ ]</a:t>
                      </a:r>
                    </a:p>
                  </a:txBody>
                  <a:tcPr marL="73152" marR="73152" marT="27432" marB="27432" anchor="ctr">
                    <a:solidFill>
                      <a:srgbClr val="FFFFFF"/>
                    </a:solidFill>
                  </a:tcPr>
                </a:tc>
              </a:tr>
              <a:tr h="384048">
                <a:tc>
                  <a:txBody>
                    <a:bodyPr wrap="square"/>
                    <a:lstStyle/>
                    <a:p>
                      <a:r>
                        <a:rPr sz="1200" b="1" i="0">
                          <a:solidFill>
                            <a:srgbClr val="1F2937"/>
                          </a:solidFill>
                          <a:latin typeface="Arial"/>
                        </a:rPr>
                        <a:t>Sale price / date</a:t>
                      </a:r>
                    </a:p>
                  </a:txBody>
                  <a:tcPr marL="73152" marR="73152" marT="27432" marB="27432" anchor="ctr">
                    <a:solidFill>
                      <a:srgbClr val="F3F4F6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200" b="0" i="0">
                          <a:solidFill>
                            <a:srgbClr val="B45309"/>
                          </a:solidFill>
                          <a:latin typeface="Arial"/>
                        </a:rPr>
                        <a:t>[ ]</a:t>
                      </a:r>
                    </a:p>
                  </a:txBody>
                  <a:tcPr marL="73152" marR="73152" marT="27432" marB="27432" anchor="ctr">
                    <a:solidFill>
                      <a:srgbClr val="F3F4F6"/>
                    </a:solidFill>
                  </a:tcPr>
                </a:tc>
              </a:tr>
              <a:tr h="384048">
                <a:tc>
                  <a:txBody>
                    <a:bodyPr wrap="square"/>
                    <a:lstStyle/>
                    <a:p>
                      <a:r>
                        <a:rPr sz="1200" b="1" i="0">
                          <a:solidFill>
                            <a:srgbClr val="1F2937"/>
                          </a:solidFill>
                          <a:latin typeface="Arial"/>
                        </a:rPr>
                        <a:t>Price per unit / per area</a:t>
                      </a:r>
                    </a:p>
                  </a:txBody>
                  <a:tcPr marL="73152" marR="73152" marT="27432" marB="27432" anchor="ctr">
                    <a:solidFill>
                      <a:srgbClr val="FFFFFF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200" b="0" i="0">
                          <a:solidFill>
                            <a:srgbClr val="B45309"/>
                          </a:solidFill>
                          <a:latin typeface="Arial"/>
                        </a:rPr>
                        <a:t>[ ]</a:t>
                      </a:r>
                    </a:p>
                  </a:txBody>
                  <a:tcPr marL="73152" marR="73152" marT="27432" marB="27432" anchor="ctr">
                    <a:solidFill>
                      <a:srgbClr val="FFFFFF"/>
                    </a:solidFill>
                  </a:tcPr>
                </a:tc>
              </a:tr>
              <a:tr h="384048">
                <a:tc>
                  <a:txBody>
                    <a:bodyPr wrap="square"/>
                    <a:lstStyle/>
                    <a:p>
                      <a:r>
                        <a:rPr sz="1200" b="1" i="0">
                          <a:solidFill>
                            <a:srgbClr val="1F2937"/>
                          </a:solidFill>
                          <a:latin typeface="Arial"/>
                        </a:rPr>
                        <a:t>Cap rate / GRM</a:t>
                      </a:r>
                    </a:p>
                  </a:txBody>
                  <a:tcPr marL="73152" marR="73152" marT="27432" marB="27432" anchor="ctr">
                    <a:solidFill>
                      <a:srgbClr val="F3F4F6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200" b="0" i="0">
                          <a:solidFill>
                            <a:srgbClr val="B45309"/>
                          </a:solidFill>
                          <a:latin typeface="Arial"/>
                        </a:rPr>
                        <a:t>[ ]</a:t>
                      </a:r>
                    </a:p>
                  </a:txBody>
                  <a:tcPr marL="73152" marR="73152" marT="27432" marB="27432" anchor="ctr">
                    <a:solidFill>
                      <a:srgbClr val="F3F4F6"/>
                    </a:solidFill>
                  </a:tcPr>
                </a:tc>
              </a:tr>
              <a:tr h="384048">
                <a:tc>
                  <a:txBody>
                    <a:bodyPr wrap="square"/>
                    <a:lstStyle/>
                    <a:p>
                      <a:r>
                        <a:rPr sz="1200" b="1" i="0">
                          <a:solidFill>
                            <a:srgbClr val="1F2937"/>
                          </a:solidFill>
                          <a:latin typeface="Arial"/>
                        </a:rPr>
                        <a:t>Lot size / unit type</a:t>
                      </a:r>
                    </a:p>
                  </a:txBody>
                  <a:tcPr marL="73152" marR="73152" marT="27432" marB="27432" anchor="ctr">
                    <a:solidFill>
                      <a:srgbClr val="FFFFFF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200" b="0" i="0">
                          <a:solidFill>
                            <a:srgbClr val="B45309"/>
                          </a:solidFill>
                          <a:latin typeface="Arial"/>
                        </a:rPr>
                        <a:t>[ ]</a:t>
                      </a:r>
                    </a:p>
                  </a:txBody>
                  <a:tcPr marL="73152" marR="73152" marT="27432" marB="27432" anchor="ctr">
                    <a:solidFill>
                      <a:srgbClr val="FFFFFF"/>
                    </a:solidFill>
                  </a:tcPr>
                </a:tc>
              </a:tr>
            </a:tbl>
          </a:graphicData>
        </a:graphic>
      </p:graphicFrame>
    </p:spTree>
  </p:cSld>
  <p:clrMapOvr>
    <a:masterClrMapping/>
  </p:clrMapOvr>
</p:sld>
</file>

<file path=ppt/slides/slide1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128016"/>
          </a:xfrm>
          <a:prstGeom prst="rect">
            <a:avLst/>
          </a:prstGeom>
          <a:solidFill>
            <a:srgbClr val="0F2A4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640080" y="384048"/>
            <a:ext cx="7315200" cy="274320"/>
          </a:xfrm>
          <a:prstGeom prst="rect">
            <a:avLst/>
          </a:prstGeom>
          <a:noFill/>
        </p:spPr>
        <p:txBody>
          <a:bodyPr wrap="square" anchor="t" lIns="36576" rIns="36576" tIns="18288" bIns="18288">
            <a:spAutoFit/>
          </a:bodyPr>
          <a:lstStyle/>
          <a:p>
            <a:pPr algn="l">
              <a:lnSpc>
                <a:spcPct val="110000"/>
              </a:lnSpc>
              <a:spcAft>
                <a:spcPts val="0"/>
              </a:spcAft>
            </a:pPr>
            <a:r>
              <a:rPr sz="1100" b="1" i="0">
                <a:solidFill>
                  <a:srgbClr val="2F6F8F"/>
                </a:solidFill>
                <a:latin typeface="Arial"/>
              </a:rPr>
              <a:t>RENT COMPARABLES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640080"/>
            <a:ext cx="10911535" cy="731520"/>
          </a:xfrm>
          <a:prstGeom prst="rect">
            <a:avLst/>
          </a:prstGeom>
          <a:noFill/>
        </p:spPr>
        <p:txBody>
          <a:bodyPr wrap="square" anchor="t" lIns="36576" rIns="36576" tIns="18288" bIns="18288">
            <a:spAutoFit/>
          </a:bodyPr>
          <a:lstStyle/>
          <a:p>
            <a:pPr algn="l">
              <a:lnSpc>
                <a:spcPct val="110000"/>
              </a:lnSpc>
              <a:spcAft>
                <a:spcPts val="0"/>
              </a:spcAft>
            </a:pPr>
            <a:r>
              <a:rPr sz="3000" b="0" i="0">
                <a:solidFill>
                  <a:srgbClr val="0F2A43"/>
                </a:solidFill>
                <a:latin typeface="Georgia"/>
              </a:rPr>
              <a:t>Rent Comps Summary</a:t>
            </a:r>
          </a:p>
        </p:txBody>
      </p:sp>
      <p:sp>
        <p:nvSpPr>
          <p:cNvPr id="5" name="Rectangle 4"/>
          <p:cNvSpPr/>
          <p:nvPr/>
        </p:nvSpPr>
        <p:spPr>
          <a:xfrm>
            <a:off x="640080" y="1389888"/>
            <a:ext cx="822960" cy="45720"/>
          </a:xfrm>
          <a:prstGeom prst="rect">
            <a:avLst/>
          </a:prstGeom>
          <a:solidFill>
            <a:srgbClr val="2F6F8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" name="Rectangle 5"/>
          <p:cNvSpPr/>
          <p:nvPr/>
        </p:nvSpPr>
        <p:spPr>
          <a:xfrm>
            <a:off x="640080" y="6355080"/>
            <a:ext cx="10911535" cy="9144"/>
          </a:xfrm>
          <a:prstGeom prst="rect">
            <a:avLst/>
          </a:prstGeom>
          <a:solidFill>
            <a:srgbClr val="D1D5D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" name="TextBox 6"/>
          <p:cNvSpPr txBox="1"/>
          <p:nvPr/>
        </p:nvSpPr>
        <p:spPr>
          <a:xfrm>
            <a:off x="640080" y="6400800"/>
            <a:ext cx="8229600" cy="274320"/>
          </a:xfrm>
          <a:prstGeom prst="rect">
            <a:avLst/>
          </a:prstGeom>
          <a:noFill/>
        </p:spPr>
        <p:txBody>
          <a:bodyPr wrap="square" anchor="t" lIns="36576" rIns="36576" tIns="18288" bIns="18288">
            <a:spAutoFit/>
          </a:bodyPr>
          <a:lstStyle/>
          <a:p>
            <a:pPr algn="l">
              <a:lnSpc>
                <a:spcPct val="110000"/>
              </a:lnSpc>
              <a:spcAft>
                <a:spcPts val="0"/>
              </a:spcAft>
            </a:pPr>
            <a:r>
              <a:rPr sz="1000" b="0" i="0">
                <a:solidFill>
                  <a:srgbClr val="B45309"/>
                </a:solidFill>
                <a:latin typeface="Arial"/>
              </a:rPr>
              <a:t>[Property Name]</a:t>
            </a:r>
            <a:r>
              <a:rPr sz="1000" b="0" i="0">
                <a:solidFill>
                  <a:srgbClr val="6B7280"/>
                </a:solidFill>
                <a:latin typeface="Arial"/>
              </a:rPr>
              <a:t>  ·  Self-Storage Offering Memorandum  ·  Confidential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11002975" y="6400800"/>
            <a:ext cx="548640" cy="27432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r"/>
            <a:fld id="{B6F15528-21DE-4FAA-801E-634DDDAF4B2B}" type="slidenum">
              <a:rPr lang="en-US" sz="1000">
                <a:solidFill>
                  <a:srgbClr val="6B7280"/>
                </a:solidFill>
                <a:latin typeface="Arial"/>
              </a:rPr>
              <a:t>‹#›</a:t>
            </a:fld>
          </a:p>
        </p:txBody>
      </p:sp>
      <p:sp>
        <p:nvSpPr>
          <p:cNvPr id="9" name="TextBox 8"/>
          <p:cNvSpPr txBox="1"/>
          <p:nvPr/>
        </p:nvSpPr>
        <p:spPr>
          <a:xfrm>
            <a:off x="640080" y="5788152"/>
            <a:ext cx="7498079" cy="502920"/>
          </a:xfrm>
          <a:prstGeom prst="rect">
            <a:avLst/>
          </a:prstGeom>
          <a:noFill/>
        </p:spPr>
        <p:txBody>
          <a:bodyPr wrap="square" anchor="t" lIns="36576" rIns="36576" tIns="18288" bIns="18288">
            <a:spAutoFit/>
          </a:bodyPr>
          <a:lstStyle/>
          <a:p>
            <a:pPr algn="l">
              <a:lnSpc>
                <a:spcPct val="110000"/>
              </a:lnSpc>
              <a:spcAft>
                <a:spcPts val="0"/>
              </a:spcAft>
            </a:pPr>
            <a:r>
              <a:rPr sz="1000" b="0" i="1">
                <a:solidFill>
                  <a:srgbClr val="6B7280"/>
                </a:solidFill>
                <a:latin typeface="Arial"/>
              </a:rPr>
              <a:t>WHAT GOES HERE:  Competing self-storage properties' rents or rates beside the subject, with the same basis (NNN, full service, per month) in every row.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8229600" y="5788152"/>
            <a:ext cx="3319272" cy="5029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/>
            <a:r>
              <a:rPr sz="1000" b="1">
                <a:solidFill>
                  <a:srgbClr val="2F6F8F"/>
                </a:solidFill>
                <a:latin typeface="Arial"/>
                <a:hlinkClick r:id="rId2"/>
              </a:rPr>
              <a:t>Fill this page from your deal: try IntellCRE, free to start</a:t>
            </a:r>
          </a:p>
        </p:txBody>
      </p:sp>
      <p:graphicFrame>
        <p:nvGraphicFramePr>
          <p:cNvPr id="11" name="Table 10"/>
          <p:cNvGraphicFramePr>
            <a:graphicFrameLocks noGrp="1"/>
          </p:cNvGraphicFramePr>
          <p:nvPr/>
        </p:nvGraphicFramePr>
        <p:xfrm>
          <a:off x="640080" y="1783080"/>
          <a:ext cx="10911531" cy="2743200"/>
        </p:xfrm>
        <a:graphic>
          <a:graphicData uri="http://schemas.openxmlformats.org/drawingml/2006/table">
            <a:tbl>
              <a:tblPr firstRow="0" bandRow="0">
                <a:tableStyleId>{5C22544A-7EE6-4342-B048-85BDC9FD1C3A}</a:tableStyleId>
              </a:tblPr>
              <a:tblGrid>
                <a:gridCol w="2518046"/>
                <a:gridCol w="1678697"/>
                <a:gridCol w="1678697"/>
                <a:gridCol w="1678697"/>
                <a:gridCol w="1678697"/>
                <a:gridCol w="1678697"/>
              </a:tblGrid>
              <a:tr h="457200">
                <a:tc>
                  <a:txBody>
                    <a:bodyPr wrap="square"/>
                    <a:lstStyle/>
                    <a:p>
                      <a:r>
                        <a:rPr sz="1100" b="1" i="0">
                          <a:solidFill>
                            <a:srgbClr val="FFFFFF"/>
                          </a:solidFill>
                          <a:latin typeface="Arial"/>
                        </a:rPr>
                        <a:t>Facility</a:t>
                      </a:r>
                    </a:p>
                  </a:txBody>
                  <a:tcPr marL="73152" marR="73152" marT="27432" marB="27432" anchor="ctr">
                    <a:solidFill>
                      <a:srgbClr val="0F2A43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100" b="1" i="0">
                          <a:solidFill>
                            <a:srgbClr val="FFFFFF"/>
                          </a:solidFill>
                          <a:latin typeface="Arial"/>
                        </a:rPr>
                        <a:t>Unit size</a:t>
                      </a:r>
                    </a:p>
                  </a:txBody>
                  <a:tcPr marL="73152" marR="73152" marT="27432" marB="27432" anchor="ctr">
                    <a:solidFill>
                      <a:srgbClr val="0F2A43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100" b="1" i="0">
                          <a:solidFill>
                            <a:srgbClr val="FFFFFF"/>
                          </a:solidFill>
                          <a:latin typeface="Arial"/>
                        </a:rPr>
                        <a:t>Type</a:t>
                      </a:r>
                    </a:p>
                  </a:txBody>
                  <a:tcPr marL="73152" marR="73152" marT="27432" marB="27432" anchor="ctr">
                    <a:solidFill>
                      <a:srgbClr val="0F2A43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100" b="1" i="0">
                          <a:solidFill>
                            <a:srgbClr val="FFFFFF"/>
                          </a:solidFill>
                          <a:latin typeface="Arial"/>
                        </a:rPr>
                        <a:t>Street rate</a:t>
                      </a:r>
                    </a:p>
                  </a:txBody>
                  <a:tcPr marL="73152" marR="73152" marT="27432" marB="27432" anchor="ctr">
                    <a:solidFill>
                      <a:srgbClr val="0F2A43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100" b="1" i="0">
                          <a:solidFill>
                            <a:srgbClr val="FFFFFF"/>
                          </a:solidFill>
                          <a:latin typeface="Arial"/>
                        </a:rPr>
                        <a:t>Rate per SF</a:t>
                      </a:r>
                    </a:p>
                  </a:txBody>
                  <a:tcPr marL="73152" marR="73152" marT="27432" marB="27432" anchor="ctr">
                    <a:solidFill>
                      <a:srgbClr val="0F2A43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100" b="1" i="0">
                          <a:solidFill>
                            <a:srgbClr val="FFFFFF"/>
                          </a:solidFill>
                          <a:latin typeface="Arial"/>
                        </a:rPr>
                        <a:t>Promotions</a:t>
                      </a:r>
                    </a:p>
                  </a:txBody>
                  <a:tcPr marL="73152" marR="73152" marT="27432" marB="27432" anchor="ctr">
                    <a:solidFill>
                      <a:srgbClr val="0F2A43"/>
                    </a:solidFill>
                  </a:tcPr>
                </a:tc>
              </a:tr>
              <a:tr h="457200">
                <a:tc>
                  <a:txBody>
                    <a:bodyPr wrap="square"/>
                    <a:lstStyle/>
                    <a:p>
                      <a:r>
                        <a:rPr sz="1100" b="0" i="0">
                          <a:solidFill>
                            <a:srgbClr val="B45309"/>
                          </a:solidFill>
                          <a:latin typeface="Arial"/>
                        </a:rPr>
                        <a:t>[ ]</a:t>
                      </a:r>
                    </a:p>
                  </a:txBody>
                  <a:tcPr marL="73152" marR="73152" marT="27432" marB="27432" anchor="ctr">
                    <a:solidFill>
                      <a:srgbClr val="FFFFFF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100" b="0" i="0">
                          <a:solidFill>
                            <a:srgbClr val="B45309"/>
                          </a:solidFill>
                          <a:latin typeface="Arial"/>
                        </a:rPr>
                        <a:t>[ ]</a:t>
                      </a:r>
                    </a:p>
                  </a:txBody>
                  <a:tcPr marL="73152" marR="73152" marT="27432" marB="27432" anchor="ctr">
                    <a:solidFill>
                      <a:srgbClr val="FFFFFF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100" b="0" i="0">
                          <a:solidFill>
                            <a:srgbClr val="B45309"/>
                          </a:solidFill>
                          <a:latin typeface="Arial"/>
                        </a:rPr>
                        <a:t>[ ]</a:t>
                      </a:r>
                    </a:p>
                  </a:txBody>
                  <a:tcPr marL="73152" marR="73152" marT="27432" marB="27432" anchor="ctr">
                    <a:solidFill>
                      <a:srgbClr val="FFFFFF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100" b="0" i="0">
                          <a:solidFill>
                            <a:srgbClr val="B45309"/>
                          </a:solidFill>
                          <a:latin typeface="Arial"/>
                        </a:rPr>
                        <a:t>[ ]</a:t>
                      </a:r>
                    </a:p>
                  </a:txBody>
                  <a:tcPr marL="73152" marR="73152" marT="27432" marB="27432" anchor="ctr">
                    <a:solidFill>
                      <a:srgbClr val="FFFFFF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100" b="0" i="0">
                          <a:solidFill>
                            <a:srgbClr val="B45309"/>
                          </a:solidFill>
                          <a:latin typeface="Arial"/>
                        </a:rPr>
                        <a:t>[ ]</a:t>
                      </a:r>
                    </a:p>
                  </a:txBody>
                  <a:tcPr marL="73152" marR="73152" marT="27432" marB="27432" anchor="ctr">
                    <a:solidFill>
                      <a:srgbClr val="FFFFFF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100" b="0" i="0">
                          <a:solidFill>
                            <a:srgbClr val="B45309"/>
                          </a:solidFill>
                          <a:latin typeface="Arial"/>
                        </a:rPr>
                        <a:t>[ ]</a:t>
                      </a:r>
                    </a:p>
                  </a:txBody>
                  <a:tcPr marL="73152" marR="73152" marT="27432" marB="27432" anchor="ctr">
                    <a:solidFill>
                      <a:srgbClr val="FFFFFF"/>
                    </a:solidFill>
                  </a:tcPr>
                </a:tc>
              </a:tr>
              <a:tr h="457200">
                <a:tc>
                  <a:txBody>
                    <a:bodyPr wrap="square"/>
                    <a:lstStyle/>
                    <a:p>
                      <a:r>
                        <a:rPr sz="1100" b="0" i="0">
                          <a:solidFill>
                            <a:srgbClr val="B45309"/>
                          </a:solidFill>
                          <a:latin typeface="Arial"/>
                        </a:rPr>
                        <a:t>[ ]</a:t>
                      </a:r>
                    </a:p>
                  </a:txBody>
                  <a:tcPr marL="73152" marR="73152" marT="27432" marB="27432" anchor="ctr">
                    <a:solidFill>
                      <a:srgbClr val="F3F4F6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100" b="0" i="0">
                          <a:solidFill>
                            <a:srgbClr val="B45309"/>
                          </a:solidFill>
                          <a:latin typeface="Arial"/>
                        </a:rPr>
                        <a:t>[ ]</a:t>
                      </a:r>
                    </a:p>
                  </a:txBody>
                  <a:tcPr marL="73152" marR="73152" marT="27432" marB="27432" anchor="ctr">
                    <a:solidFill>
                      <a:srgbClr val="F3F4F6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100" b="0" i="0">
                          <a:solidFill>
                            <a:srgbClr val="B45309"/>
                          </a:solidFill>
                          <a:latin typeface="Arial"/>
                        </a:rPr>
                        <a:t>[ ]</a:t>
                      </a:r>
                    </a:p>
                  </a:txBody>
                  <a:tcPr marL="73152" marR="73152" marT="27432" marB="27432" anchor="ctr">
                    <a:solidFill>
                      <a:srgbClr val="F3F4F6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100" b="0" i="0">
                          <a:solidFill>
                            <a:srgbClr val="B45309"/>
                          </a:solidFill>
                          <a:latin typeface="Arial"/>
                        </a:rPr>
                        <a:t>[ ]</a:t>
                      </a:r>
                    </a:p>
                  </a:txBody>
                  <a:tcPr marL="73152" marR="73152" marT="27432" marB="27432" anchor="ctr">
                    <a:solidFill>
                      <a:srgbClr val="F3F4F6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100" b="0" i="0">
                          <a:solidFill>
                            <a:srgbClr val="B45309"/>
                          </a:solidFill>
                          <a:latin typeface="Arial"/>
                        </a:rPr>
                        <a:t>[ ]</a:t>
                      </a:r>
                    </a:p>
                  </a:txBody>
                  <a:tcPr marL="73152" marR="73152" marT="27432" marB="27432" anchor="ctr">
                    <a:solidFill>
                      <a:srgbClr val="F3F4F6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100" b="0" i="0">
                          <a:solidFill>
                            <a:srgbClr val="B45309"/>
                          </a:solidFill>
                          <a:latin typeface="Arial"/>
                        </a:rPr>
                        <a:t>[ ]</a:t>
                      </a:r>
                    </a:p>
                  </a:txBody>
                  <a:tcPr marL="73152" marR="73152" marT="27432" marB="27432" anchor="ctr">
                    <a:solidFill>
                      <a:srgbClr val="F3F4F6"/>
                    </a:solidFill>
                  </a:tcPr>
                </a:tc>
              </a:tr>
              <a:tr h="457200">
                <a:tc>
                  <a:txBody>
                    <a:bodyPr wrap="square"/>
                    <a:lstStyle/>
                    <a:p>
                      <a:r>
                        <a:rPr sz="1100" b="0" i="0">
                          <a:solidFill>
                            <a:srgbClr val="B45309"/>
                          </a:solidFill>
                          <a:latin typeface="Arial"/>
                        </a:rPr>
                        <a:t>[ ]</a:t>
                      </a:r>
                    </a:p>
                  </a:txBody>
                  <a:tcPr marL="73152" marR="73152" marT="27432" marB="27432" anchor="ctr">
                    <a:solidFill>
                      <a:srgbClr val="FFFFFF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100" b="0" i="0">
                          <a:solidFill>
                            <a:srgbClr val="B45309"/>
                          </a:solidFill>
                          <a:latin typeface="Arial"/>
                        </a:rPr>
                        <a:t>[ ]</a:t>
                      </a:r>
                    </a:p>
                  </a:txBody>
                  <a:tcPr marL="73152" marR="73152" marT="27432" marB="27432" anchor="ctr">
                    <a:solidFill>
                      <a:srgbClr val="FFFFFF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100" b="0" i="0">
                          <a:solidFill>
                            <a:srgbClr val="B45309"/>
                          </a:solidFill>
                          <a:latin typeface="Arial"/>
                        </a:rPr>
                        <a:t>[ ]</a:t>
                      </a:r>
                    </a:p>
                  </a:txBody>
                  <a:tcPr marL="73152" marR="73152" marT="27432" marB="27432" anchor="ctr">
                    <a:solidFill>
                      <a:srgbClr val="FFFFFF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100" b="0" i="0">
                          <a:solidFill>
                            <a:srgbClr val="B45309"/>
                          </a:solidFill>
                          <a:latin typeface="Arial"/>
                        </a:rPr>
                        <a:t>[ ]</a:t>
                      </a:r>
                    </a:p>
                  </a:txBody>
                  <a:tcPr marL="73152" marR="73152" marT="27432" marB="27432" anchor="ctr">
                    <a:solidFill>
                      <a:srgbClr val="FFFFFF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100" b="0" i="0">
                          <a:solidFill>
                            <a:srgbClr val="B45309"/>
                          </a:solidFill>
                          <a:latin typeface="Arial"/>
                        </a:rPr>
                        <a:t>[ ]</a:t>
                      </a:r>
                    </a:p>
                  </a:txBody>
                  <a:tcPr marL="73152" marR="73152" marT="27432" marB="27432" anchor="ctr">
                    <a:solidFill>
                      <a:srgbClr val="FFFFFF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100" b="0" i="0">
                          <a:solidFill>
                            <a:srgbClr val="B45309"/>
                          </a:solidFill>
                          <a:latin typeface="Arial"/>
                        </a:rPr>
                        <a:t>[ ]</a:t>
                      </a:r>
                    </a:p>
                  </a:txBody>
                  <a:tcPr marL="73152" marR="73152" marT="27432" marB="27432" anchor="ctr">
                    <a:solidFill>
                      <a:srgbClr val="FFFFFF"/>
                    </a:solidFill>
                  </a:tcPr>
                </a:tc>
              </a:tr>
              <a:tr h="457200">
                <a:tc>
                  <a:txBody>
                    <a:bodyPr wrap="square"/>
                    <a:lstStyle/>
                    <a:p>
                      <a:r>
                        <a:rPr sz="1100" b="0" i="0">
                          <a:solidFill>
                            <a:srgbClr val="B45309"/>
                          </a:solidFill>
                          <a:latin typeface="Arial"/>
                        </a:rPr>
                        <a:t>[ ]</a:t>
                      </a:r>
                    </a:p>
                  </a:txBody>
                  <a:tcPr marL="73152" marR="73152" marT="27432" marB="27432" anchor="ctr">
                    <a:solidFill>
                      <a:srgbClr val="F3F4F6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100" b="0" i="0">
                          <a:solidFill>
                            <a:srgbClr val="B45309"/>
                          </a:solidFill>
                          <a:latin typeface="Arial"/>
                        </a:rPr>
                        <a:t>[ ]</a:t>
                      </a:r>
                    </a:p>
                  </a:txBody>
                  <a:tcPr marL="73152" marR="73152" marT="27432" marB="27432" anchor="ctr">
                    <a:solidFill>
                      <a:srgbClr val="F3F4F6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100" b="0" i="0">
                          <a:solidFill>
                            <a:srgbClr val="B45309"/>
                          </a:solidFill>
                          <a:latin typeface="Arial"/>
                        </a:rPr>
                        <a:t>[ ]</a:t>
                      </a:r>
                    </a:p>
                  </a:txBody>
                  <a:tcPr marL="73152" marR="73152" marT="27432" marB="27432" anchor="ctr">
                    <a:solidFill>
                      <a:srgbClr val="F3F4F6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100" b="0" i="0">
                          <a:solidFill>
                            <a:srgbClr val="B45309"/>
                          </a:solidFill>
                          <a:latin typeface="Arial"/>
                        </a:rPr>
                        <a:t>[ ]</a:t>
                      </a:r>
                    </a:p>
                  </a:txBody>
                  <a:tcPr marL="73152" marR="73152" marT="27432" marB="27432" anchor="ctr">
                    <a:solidFill>
                      <a:srgbClr val="F3F4F6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100" b="0" i="0">
                          <a:solidFill>
                            <a:srgbClr val="B45309"/>
                          </a:solidFill>
                          <a:latin typeface="Arial"/>
                        </a:rPr>
                        <a:t>[ ]</a:t>
                      </a:r>
                    </a:p>
                  </a:txBody>
                  <a:tcPr marL="73152" marR="73152" marT="27432" marB="27432" anchor="ctr">
                    <a:solidFill>
                      <a:srgbClr val="F3F4F6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100" b="0" i="0">
                          <a:solidFill>
                            <a:srgbClr val="B45309"/>
                          </a:solidFill>
                          <a:latin typeface="Arial"/>
                        </a:rPr>
                        <a:t>[ ]</a:t>
                      </a:r>
                    </a:p>
                  </a:txBody>
                  <a:tcPr marL="73152" marR="73152" marT="27432" marB="27432" anchor="ctr">
                    <a:solidFill>
                      <a:srgbClr val="F3F4F6"/>
                    </a:solidFill>
                  </a:tcPr>
                </a:tc>
              </a:tr>
              <a:tr h="457200">
                <a:tc>
                  <a:txBody>
                    <a:bodyPr wrap="square"/>
                    <a:lstStyle/>
                    <a:p>
                      <a:r>
                        <a:rPr sz="1100" b="0" i="0">
                          <a:solidFill>
                            <a:srgbClr val="B45309"/>
                          </a:solidFill>
                          <a:latin typeface="Arial"/>
                        </a:rPr>
                        <a:t>[ ]</a:t>
                      </a:r>
                    </a:p>
                  </a:txBody>
                  <a:tcPr marL="73152" marR="73152" marT="27432" marB="27432" anchor="ctr">
                    <a:solidFill>
                      <a:srgbClr val="FFFFFF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100" b="0" i="0">
                          <a:solidFill>
                            <a:srgbClr val="B45309"/>
                          </a:solidFill>
                          <a:latin typeface="Arial"/>
                        </a:rPr>
                        <a:t>[ ]</a:t>
                      </a:r>
                    </a:p>
                  </a:txBody>
                  <a:tcPr marL="73152" marR="73152" marT="27432" marB="27432" anchor="ctr">
                    <a:solidFill>
                      <a:srgbClr val="FFFFFF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100" b="0" i="0">
                          <a:solidFill>
                            <a:srgbClr val="B45309"/>
                          </a:solidFill>
                          <a:latin typeface="Arial"/>
                        </a:rPr>
                        <a:t>[ ]</a:t>
                      </a:r>
                    </a:p>
                  </a:txBody>
                  <a:tcPr marL="73152" marR="73152" marT="27432" marB="27432" anchor="ctr">
                    <a:solidFill>
                      <a:srgbClr val="FFFFFF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100" b="0" i="0">
                          <a:solidFill>
                            <a:srgbClr val="B45309"/>
                          </a:solidFill>
                          <a:latin typeface="Arial"/>
                        </a:rPr>
                        <a:t>[ ]</a:t>
                      </a:r>
                    </a:p>
                  </a:txBody>
                  <a:tcPr marL="73152" marR="73152" marT="27432" marB="27432" anchor="ctr">
                    <a:solidFill>
                      <a:srgbClr val="FFFFFF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100" b="0" i="0">
                          <a:solidFill>
                            <a:srgbClr val="B45309"/>
                          </a:solidFill>
                          <a:latin typeface="Arial"/>
                        </a:rPr>
                        <a:t>[ ]</a:t>
                      </a:r>
                    </a:p>
                  </a:txBody>
                  <a:tcPr marL="73152" marR="73152" marT="27432" marB="27432" anchor="ctr">
                    <a:solidFill>
                      <a:srgbClr val="FFFFFF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100" b="0" i="0">
                          <a:solidFill>
                            <a:srgbClr val="B45309"/>
                          </a:solidFill>
                          <a:latin typeface="Arial"/>
                        </a:rPr>
                        <a:t>[ ]</a:t>
                      </a:r>
                    </a:p>
                  </a:txBody>
                  <a:tcPr marL="73152" marR="73152" marT="27432" marB="27432" anchor="ctr">
                    <a:solidFill>
                      <a:srgbClr val="FFFFFF"/>
                    </a:solidFill>
                  </a:tcPr>
                </a:tc>
              </a:tr>
            </a:tbl>
          </a:graphicData>
        </a:graphic>
      </p:graphicFrame>
    </p:spTree>
  </p:cSld>
  <p:clrMapOvr>
    <a:masterClrMapping/>
  </p:clrMapOvr>
</p:sld>
</file>

<file path=ppt/slides/slide18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128016"/>
          </a:xfrm>
          <a:prstGeom prst="rect">
            <a:avLst/>
          </a:prstGeom>
          <a:solidFill>
            <a:srgbClr val="0F2A4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640080" y="384048"/>
            <a:ext cx="7315200" cy="274320"/>
          </a:xfrm>
          <a:prstGeom prst="rect">
            <a:avLst/>
          </a:prstGeom>
          <a:noFill/>
        </p:spPr>
        <p:txBody>
          <a:bodyPr wrap="square" anchor="t" lIns="36576" rIns="36576" tIns="18288" bIns="18288">
            <a:spAutoFit/>
          </a:bodyPr>
          <a:lstStyle/>
          <a:p>
            <a:pPr algn="l">
              <a:lnSpc>
                <a:spcPct val="110000"/>
              </a:lnSpc>
              <a:spcAft>
                <a:spcPts val="0"/>
              </a:spcAft>
            </a:pPr>
            <a:r>
              <a:rPr sz="1100" b="1" i="0">
                <a:solidFill>
                  <a:srgbClr val="2F6F8F"/>
                </a:solidFill>
                <a:latin typeface="Arial"/>
              </a:rPr>
              <a:t>MARKET OVERVIEW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640080"/>
            <a:ext cx="10911535" cy="731520"/>
          </a:xfrm>
          <a:prstGeom prst="rect">
            <a:avLst/>
          </a:prstGeom>
          <a:noFill/>
        </p:spPr>
        <p:txBody>
          <a:bodyPr wrap="square" anchor="t" lIns="36576" rIns="36576" tIns="18288" bIns="18288">
            <a:spAutoFit/>
          </a:bodyPr>
          <a:lstStyle/>
          <a:p>
            <a:pPr algn="l">
              <a:lnSpc>
                <a:spcPct val="110000"/>
              </a:lnSpc>
              <a:spcAft>
                <a:spcPts val="0"/>
              </a:spcAft>
            </a:pPr>
            <a:r>
              <a:rPr sz="3000" b="0" i="0">
                <a:solidFill>
                  <a:srgbClr val="0F2A43"/>
                </a:solidFill>
                <a:latin typeface="Georgia"/>
              </a:rPr>
              <a:t>Market Overview</a:t>
            </a:r>
          </a:p>
        </p:txBody>
      </p:sp>
      <p:sp>
        <p:nvSpPr>
          <p:cNvPr id="5" name="Rectangle 4"/>
          <p:cNvSpPr/>
          <p:nvPr/>
        </p:nvSpPr>
        <p:spPr>
          <a:xfrm>
            <a:off x="640080" y="1389888"/>
            <a:ext cx="822960" cy="45720"/>
          </a:xfrm>
          <a:prstGeom prst="rect">
            <a:avLst/>
          </a:prstGeom>
          <a:solidFill>
            <a:srgbClr val="2F6F8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" name="Rectangle 5"/>
          <p:cNvSpPr/>
          <p:nvPr/>
        </p:nvSpPr>
        <p:spPr>
          <a:xfrm>
            <a:off x="640080" y="6355080"/>
            <a:ext cx="10911535" cy="9144"/>
          </a:xfrm>
          <a:prstGeom prst="rect">
            <a:avLst/>
          </a:prstGeom>
          <a:solidFill>
            <a:srgbClr val="D1D5D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" name="TextBox 6"/>
          <p:cNvSpPr txBox="1"/>
          <p:nvPr/>
        </p:nvSpPr>
        <p:spPr>
          <a:xfrm>
            <a:off x="640080" y="6400800"/>
            <a:ext cx="8229600" cy="274320"/>
          </a:xfrm>
          <a:prstGeom prst="rect">
            <a:avLst/>
          </a:prstGeom>
          <a:noFill/>
        </p:spPr>
        <p:txBody>
          <a:bodyPr wrap="square" anchor="t" lIns="36576" rIns="36576" tIns="18288" bIns="18288">
            <a:spAutoFit/>
          </a:bodyPr>
          <a:lstStyle/>
          <a:p>
            <a:pPr algn="l">
              <a:lnSpc>
                <a:spcPct val="110000"/>
              </a:lnSpc>
              <a:spcAft>
                <a:spcPts val="0"/>
              </a:spcAft>
            </a:pPr>
            <a:r>
              <a:rPr sz="1000" b="0" i="0">
                <a:solidFill>
                  <a:srgbClr val="B45309"/>
                </a:solidFill>
                <a:latin typeface="Arial"/>
              </a:rPr>
              <a:t>[Property Name]</a:t>
            </a:r>
            <a:r>
              <a:rPr sz="1000" b="0" i="0">
                <a:solidFill>
                  <a:srgbClr val="6B7280"/>
                </a:solidFill>
                <a:latin typeface="Arial"/>
              </a:rPr>
              <a:t>  ·  Self-Storage Offering Memorandum  ·  Confidential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11002975" y="6400800"/>
            <a:ext cx="548640" cy="27432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r"/>
            <a:fld id="{B6F15528-21DE-4FAA-801E-634DDDAF4B2B}" type="slidenum">
              <a:rPr lang="en-US" sz="1000">
                <a:solidFill>
                  <a:srgbClr val="6B7280"/>
                </a:solidFill>
                <a:latin typeface="Arial"/>
              </a:rPr>
              <a:t>‹#›</a:t>
            </a:fld>
          </a:p>
        </p:txBody>
      </p:sp>
      <p:sp>
        <p:nvSpPr>
          <p:cNvPr id="9" name="TextBox 8"/>
          <p:cNvSpPr txBox="1"/>
          <p:nvPr/>
        </p:nvSpPr>
        <p:spPr>
          <a:xfrm>
            <a:off x="640080" y="5788152"/>
            <a:ext cx="7498079" cy="502920"/>
          </a:xfrm>
          <a:prstGeom prst="rect">
            <a:avLst/>
          </a:prstGeom>
          <a:noFill/>
        </p:spPr>
        <p:txBody>
          <a:bodyPr wrap="square" anchor="t" lIns="36576" rIns="36576" tIns="18288" bIns="18288">
            <a:spAutoFit/>
          </a:bodyPr>
          <a:lstStyle/>
          <a:p>
            <a:pPr algn="l">
              <a:lnSpc>
                <a:spcPct val="110000"/>
              </a:lnSpc>
              <a:spcAft>
                <a:spcPts val="0"/>
              </a:spcAft>
            </a:pPr>
            <a:r>
              <a:rPr sz="1000" b="0" i="1">
                <a:solidFill>
                  <a:srgbClr val="6B7280"/>
                </a:solidFill>
                <a:latin typeface="Arial"/>
              </a:rPr>
              <a:t>WHAT GOES HERE:  The self-storage market in the submarket and metro, with the source and date of every statistic.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8229600" y="5788152"/>
            <a:ext cx="3319272" cy="5029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/>
            <a:r>
              <a:rPr sz="1000" b="1">
                <a:solidFill>
                  <a:srgbClr val="2F6F8F"/>
                </a:solidFill>
                <a:latin typeface="Arial"/>
                <a:hlinkClick r:id="rId2"/>
              </a:rPr>
              <a:t>Fill this page from your deal: try IntellCRE, free to start</a:t>
            </a:r>
          </a:p>
        </p:txBody>
      </p:sp>
      <p:graphicFrame>
        <p:nvGraphicFramePr>
          <p:cNvPr id="11" name="Table 10"/>
          <p:cNvGraphicFramePr>
            <a:graphicFrameLocks noGrp="1"/>
          </p:cNvGraphicFramePr>
          <p:nvPr/>
        </p:nvGraphicFramePr>
        <p:xfrm>
          <a:off x="640080" y="1783080"/>
          <a:ext cx="10911532" cy="3200400"/>
        </p:xfrm>
        <a:graphic>
          <a:graphicData uri="http://schemas.openxmlformats.org/drawingml/2006/table">
            <a:tbl>
              <a:tblPr firstRow="0" bandRow="0">
                <a:tableStyleId>{5C22544A-7EE6-4342-B048-85BDC9FD1C3A}</a:tableStyleId>
              </a:tblPr>
              <a:tblGrid>
                <a:gridCol w="4166222"/>
                <a:gridCol w="1785523"/>
                <a:gridCol w="1785523"/>
                <a:gridCol w="3174264"/>
              </a:tblGrid>
              <a:tr h="457200">
                <a:tc>
                  <a:txBody>
                    <a:bodyPr wrap="square"/>
                    <a:lstStyle/>
                    <a:p>
                      <a:r>
                        <a:rPr sz="1200" b="1" i="0">
                          <a:solidFill>
                            <a:srgbClr val="FFFFFF"/>
                          </a:solidFill>
                          <a:latin typeface="Arial"/>
                        </a:rPr>
                        <a:t>Metric</a:t>
                      </a:r>
                    </a:p>
                  </a:txBody>
                  <a:tcPr marL="73152" marR="73152" marT="27432" marB="27432" anchor="ctr">
                    <a:solidFill>
                      <a:srgbClr val="0F2A43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200" b="1" i="0">
                          <a:solidFill>
                            <a:srgbClr val="FFFFFF"/>
                          </a:solidFill>
                          <a:latin typeface="Arial"/>
                        </a:rPr>
                        <a:t>Submarket</a:t>
                      </a:r>
                    </a:p>
                  </a:txBody>
                  <a:tcPr marL="73152" marR="73152" marT="27432" marB="27432" anchor="ctr">
                    <a:solidFill>
                      <a:srgbClr val="0F2A43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200" b="1" i="0">
                          <a:solidFill>
                            <a:srgbClr val="FFFFFF"/>
                          </a:solidFill>
                          <a:latin typeface="Arial"/>
                        </a:rPr>
                        <a:t>Metro</a:t>
                      </a:r>
                    </a:p>
                  </a:txBody>
                  <a:tcPr marL="73152" marR="73152" marT="27432" marB="27432" anchor="ctr">
                    <a:solidFill>
                      <a:srgbClr val="0F2A43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200" b="1" i="0">
                          <a:solidFill>
                            <a:srgbClr val="FFFFFF"/>
                          </a:solidFill>
                          <a:latin typeface="Arial"/>
                        </a:rPr>
                        <a:t>Source / date</a:t>
                      </a:r>
                    </a:p>
                  </a:txBody>
                  <a:tcPr marL="73152" marR="73152" marT="27432" marB="27432" anchor="ctr">
                    <a:solidFill>
                      <a:srgbClr val="0F2A43"/>
                    </a:solidFill>
                  </a:tcPr>
                </a:tc>
              </a:tr>
              <a:tr h="457200">
                <a:tc>
                  <a:txBody>
                    <a:bodyPr wrap="square"/>
                    <a:lstStyle/>
                    <a:p>
                      <a:r>
                        <a:rPr sz="1200" b="1" i="0">
                          <a:solidFill>
                            <a:srgbClr val="1F2937"/>
                          </a:solidFill>
                          <a:latin typeface="Arial"/>
                        </a:rPr>
                        <a:t>Supply of storage SF per capita</a:t>
                      </a:r>
                    </a:p>
                  </a:txBody>
                  <a:tcPr marL="73152" marR="73152" marT="27432" marB="27432" anchor="ctr">
                    <a:solidFill>
                      <a:srgbClr val="FFFFFF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200" b="0" i="0">
                          <a:solidFill>
                            <a:srgbClr val="B45309"/>
                          </a:solidFill>
                          <a:latin typeface="Arial"/>
                        </a:rPr>
                        <a:t>[ ]</a:t>
                      </a:r>
                    </a:p>
                  </a:txBody>
                  <a:tcPr marL="73152" marR="73152" marT="27432" marB="27432" anchor="ctr">
                    <a:solidFill>
                      <a:srgbClr val="FFFFFF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200" b="0" i="0">
                          <a:solidFill>
                            <a:srgbClr val="B45309"/>
                          </a:solidFill>
                          <a:latin typeface="Arial"/>
                        </a:rPr>
                        <a:t>[ ]</a:t>
                      </a:r>
                    </a:p>
                  </a:txBody>
                  <a:tcPr marL="73152" marR="73152" marT="27432" marB="27432" anchor="ctr">
                    <a:solidFill>
                      <a:srgbClr val="FFFFFF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200" b="0" i="0">
                          <a:solidFill>
                            <a:srgbClr val="B45309"/>
                          </a:solidFill>
                          <a:latin typeface="Arial"/>
                        </a:rPr>
                        <a:t>[Source, Mon YYYY]</a:t>
                      </a:r>
                    </a:p>
                  </a:txBody>
                  <a:tcPr marL="73152" marR="73152" marT="27432" marB="27432" anchor="ctr">
                    <a:solidFill>
                      <a:srgbClr val="FFFFFF"/>
                    </a:solidFill>
                  </a:tcPr>
                </a:tc>
              </a:tr>
              <a:tr h="457200">
                <a:tc>
                  <a:txBody>
                    <a:bodyPr wrap="square"/>
                    <a:lstStyle/>
                    <a:p>
                      <a:r>
                        <a:rPr sz="1200" b="1" i="0">
                          <a:solidFill>
                            <a:srgbClr val="1F2937"/>
                          </a:solidFill>
                          <a:latin typeface="Arial"/>
                        </a:rPr>
                        <a:t>Competing facilities within 3 miles</a:t>
                      </a:r>
                    </a:p>
                  </a:txBody>
                  <a:tcPr marL="73152" marR="73152" marT="27432" marB="27432" anchor="ctr">
                    <a:solidFill>
                      <a:srgbClr val="F3F4F6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200" b="0" i="0">
                          <a:solidFill>
                            <a:srgbClr val="B45309"/>
                          </a:solidFill>
                          <a:latin typeface="Arial"/>
                        </a:rPr>
                        <a:t>[ ]</a:t>
                      </a:r>
                    </a:p>
                  </a:txBody>
                  <a:tcPr marL="73152" marR="73152" marT="27432" marB="27432" anchor="ctr">
                    <a:solidFill>
                      <a:srgbClr val="F3F4F6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200" b="0" i="0">
                          <a:solidFill>
                            <a:srgbClr val="B45309"/>
                          </a:solidFill>
                          <a:latin typeface="Arial"/>
                        </a:rPr>
                        <a:t>[ ]</a:t>
                      </a:r>
                    </a:p>
                  </a:txBody>
                  <a:tcPr marL="73152" marR="73152" marT="27432" marB="27432" anchor="ctr">
                    <a:solidFill>
                      <a:srgbClr val="F3F4F6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200" b="0" i="0">
                          <a:solidFill>
                            <a:srgbClr val="B45309"/>
                          </a:solidFill>
                          <a:latin typeface="Arial"/>
                        </a:rPr>
                        <a:t>[Source, Mon YYYY]</a:t>
                      </a:r>
                    </a:p>
                  </a:txBody>
                  <a:tcPr marL="73152" marR="73152" marT="27432" marB="27432" anchor="ctr">
                    <a:solidFill>
                      <a:srgbClr val="F3F4F6"/>
                    </a:solidFill>
                  </a:tcPr>
                </a:tc>
              </a:tr>
              <a:tr h="457200">
                <a:tc>
                  <a:txBody>
                    <a:bodyPr wrap="square"/>
                    <a:lstStyle/>
                    <a:p>
                      <a:r>
                        <a:rPr sz="1200" b="1" i="0">
                          <a:solidFill>
                            <a:srgbClr val="1F2937"/>
                          </a:solidFill>
                          <a:latin typeface="Arial"/>
                        </a:rPr>
                        <a:t>Market street rates</a:t>
                      </a:r>
                    </a:p>
                  </a:txBody>
                  <a:tcPr marL="73152" marR="73152" marT="27432" marB="27432" anchor="ctr">
                    <a:solidFill>
                      <a:srgbClr val="FFFFFF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200" b="0" i="0">
                          <a:solidFill>
                            <a:srgbClr val="B45309"/>
                          </a:solidFill>
                          <a:latin typeface="Arial"/>
                        </a:rPr>
                        <a:t>[ ]</a:t>
                      </a:r>
                    </a:p>
                  </a:txBody>
                  <a:tcPr marL="73152" marR="73152" marT="27432" marB="27432" anchor="ctr">
                    <a:solidFill>
                      <a:srgbClr val="FFFFFF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200" b="0" i="0">
                          <a:solidFill>
                            <a:srgbClr val="B45309"/>
                          </a:solidFill>
                          <a:latin typeface="Arial"/>
                        </a:rPr>
                        <a:t>[ ]</a:t>
                      </a:r>
                    </a:p>
                  </a:txBody>
                  <a:tcPr marL="73152" marR="73152" marT="27432" marB="27432" anchor="ctr">
                    <a:solidFill>
                      <a:srgbClr val="FFFFFF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200" b="0" i="0">
                          <a:solidFill>
                            <a:srgbClr val="B45309"/>
                          </a:solidFill>
                          <a:latin typeface="Arial"/>
                        </a:rPr>
                        <a:t>[Source, Mon YYYY]</a:t>
                      </a:r>
                    </a:p>
                  </a:txBody>
                  <a:tcPr marL="73152" marR="73152" marT="27432" marB="27432" anchor="ctr">
                    <a:solidFill>
                      <a:srgbClr val="FFFFFF"/>
                    </a:solidFill>
                  </a:tcPr>
                </a:tc>
              </a:tr>
              <a:tr h="457200">
                <a:tc>
                  <a:txBody>
                    <a:bodyPr wrap="square"/>
                    <a:lstStyle/>
                    <a:p>
                      <a:r>
                        <a:rPr sz="1200" b="1" i="0">
                          <a:solidFill>
                            <a:srgbClr val="1F2937"/>
                          </a:solidFill>
                          <a:latin typeface="Arial"/>
                        </a:rPr>
                        <a:t>Population and household growth</a:t>
                      </a:r>
                    </a:p>
                  </a:txBody>
                  <a:tcPr marL="73152" marR="73152" marT="27432" marB="27432" anchor="ctr">
                    <a:solidFill>
                      <a:srgbClr val="F3F4F6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200" b="0" i="0">
                          <a:solidFill>
                            <a:srgbClr val="B45309"/>
                          </a:solidFill>
                          <a:latin typeface="Arial"/>
                        </a:rPr>
                        <a:t>[ ]</a:t>
                      </a:r>
                    </a:p>
                  </a:txBody>
                  <a:tcPr marL="73152" marR="73152" marT="27432" marB="27432" anchor="ctr">
                    <a:solidFill>
                      <a:srgbClr val="F3F4F6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200" b="0" i="0">
                          <a:solidFill>
                            <a:srgbClr val="B45309"/>
                          </a:solidFill>
                          <a:latin typeface="Arial"/>
                        </a:rPr>
                        <a:t>[ ]</a:t>
                      </a:r>
                    </a:p>
                  </a:txBody>
                  <a:tcPr marL="73152" marR="73152" marT="27432" marB="27432" anchor="ctr">
                    <a:solidFill>
                      <a:srgbClr val="F3F4F6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200" b="0" i="0">
                          <a:solidFill>
                            <a:srgbClr val="B45309"/>
                          </a:solidFill>
                          <a:latin typeface="Arial"/>
                        </a:rPr>
                        <a:t>[Source, Mon YYYY]</a:t>
                      </a:r>
                    </a:p>
                  </a:txBody>
                  <a:tcPr marL="73152" marR="73152" marT="27432" marB="27432" anchor="ctr">
                    <a:solidFill>
                      <a:srgbClr val="F3F4F6"/>
                    </a:solidFill>
                  </a:tcPr>
                </a:tc>
              </a:tr>
              <a:tr h="457200">
                <a:tc>
                  <a:txBody>
                    <a:bodyPr wrap="square"/>
                    <a:lstStyle/>
                    <a:p>
                      <a:r>
                        <a:rPr sz="1200" b="1" i="0">
                          <a:solidFill>
                            <a:srgbClr val="1F2937"/>
                          </a:solidFill>
                          <a:latin typeface="Arial"/>
                        </a:rPr>
                        <a:t>Renter and mover share</a:t>
                      </a:r>
                    </a:p>
                  </a:txBody>
                  <a:tcPr marL="73152" marR="73152" marT="27432" marB="27432" anchor="ctr">
                    <a:solidFill>
                      <a:srgbClr val="FFFFFF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200" b="0" i="0">
                          <a:solidFill>
                            <a:srgbClr val="B45309"/>
                          </a:solidFill>
                          <a:latin typeface="Arial"/>
                        </a:rPr>
                        <a:t>[ ]</a:t>
                      </a:r>
                    </a:p>
                  </a:txBody>
                  <a:tcPr marL="73152" marR="73152" marT="27432" marB="27432" anchor="ctr">
                    <a:solidFill>
                      <a:srgbClr val="FFFFFF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200" b="0" i="0">
                          <a:solidFill>
                            <a:srgbClr val="B45309"/>
                          </a:solidFill>
                          <a:latin typeface="Arial"/>
                        </a:rPr>
                        <a:t>[ ]</a:t>
                      </a:r>
                    </a:p>
                  </a:txBody>
                  <a:tcPr marL="73152" marR="73152" marT="27432" marB="27432" anchor="ctr">
                    <a:solidFill>
                      <a:srgbClr val="FFFFFF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200" b="0" i="0">
                          <a:solidFill>
                            <a:srgbClr val="B45309"/>
                          </a:solidFill>
                          <a:latin typeface="Arial"/>
                        </a:rPr>
                        <a:t>[Source, Mon YYYY]</a:t>
                      </a:r>
                    </a:p>
                  </a:txBody>
                  <a:tcPr marL="73152" marR="73152" marT="27432" marB="27432" anchor="ctr">
                    <a:solidFill>
                      <a:srgbClr val="FFFFFF"/>
                    </a:solidFill>
                  </a:tcPr>
                </a:tc>
              </a:tr>
              <a:tr h="457200">
                <a:tc>
                  <a:txBody>
                    <a:bodyPr wrap="square"/>
                    <a:lstStyle/>
                    <a:p>
                      <a:r>
                        <a:rPr sz="1200" b="1" i="0">
                          <a:solidFill>
                            <a:srgbClr val="1F2937"/>
                          </a:solidFill>
                          <a:latin typeface="Arial"/>
                        </a:rPr>
                        <a:t>Traffic count</a:t>
                      </a:r>
                    </a:p>
                  </a:txBody>
                  <a:tcPr marL="73152" marR="73152" marT="27432" marB="27432" anchor="ctr">
                    <a:solidFill>
                      <a:srgbClr val="F3F4F6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200" b="0" i="0">
                          <a:solidFill>
                            <a:srgbClr val="B45309"/>
                          </a:solidFill>
                          <a:latin typeface="Arial"/>
                        </a:rPr>
                        <a:t>[ ]</a:t>
                      </a:r>
                    </a:p>
                  </a:txBody>
                  <a:tcPr marL="73152" marR="73152" marT="27432" marB="27432" anchor="ctr">
                    <a:solidFill>
                      <a:srgbClr val="F3F4F6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200" b="0" i="0">
                          <a:solidFill>
                            <a:srgbClr val="B45309"/>
                          </a:solidFill>
                          <a:latin typeface="Arial"/>
                        </a:rPr>
                        <a:t>[ ]</a:t>
                      </a:r>
                    </a:p>
                  </a:txBody>
                  <a:tcPr marL="73152" marR="73152" marT="27432" marB="27432" anchor="ctr">
                    <a:solidFill>
                      <a:srgbClr val="F3F4F6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200" b="0" i="0">
                          <a:solidFill>
                            <a:srgbClr val="B45309"/>
                          </a:solidFill>
                          <a:latin typeface="Arial"/>
                        </a:rPr>
                        <a:t>[Source, Mon YYYY]</a:t>
                      </a:r>
                    </a:p>
                  </a:txBody>
                  <a:tcPr marL="73152" marR="73152" marT="27432" marB="27432" anchor="ctr">
                    <a:solidFill>
                      <a:srgbClr val="F3F4F6"/>
                    </a:solidFill>
                  </a:tcPr>
                </a:tc>
              </a:tr>
            </a:tbl>
          </a:graphicData>
        </a:graphic>
      </p:graphicFrame>
    </p:spTree>
  </p:cSld>
  <p:clrMapOvr>
    <a:masterClrMapping/>
  </p:clrMapOvr>
</p:sld>
</file>

<file path=ppt/slides/slide19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128016"/>
          </a:xfrm>
          <a:prstGeom prst="rect">
            <a:avLst/>
          </a:prstGeom>
          <a:solidFill>
            <a:srgbClr val="0F2A4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640080" y="384048"/>
            <a:ext cx="7315200" cy="274320"/>
          </a:xfrm>
          <a:prstGeom prst="rect">
            <a:avLst/>
          </a:prstGeom>
          <a:noFill/>
        </p:spPr>
        <p:txBody>
          <a:bodyPr wrap="square" anchor="t" lIns="36576" rIns="36576" tIns="18288" bIns="18288">
            <a:spAutoFit/>
          </a:bodyPr>
          <a:lstStyle/>
          <a:p>
            <a:pPr algn="l">
              <a:lnSpc>
                <a:spcPct val="110000"/>
              </a:lnSpc>
              <a:spcAft>
                <a:spcPts val="0"/>
              </a:spcAft>
            </a:pPr>
            <a:r>
              <a:rPr sz="1100" b="1" i="0">
                <a:solidFill>
                  <a:srgbClr val="2F6F8F"/>
                </a:solidFill>
                <a:latin typeface="Arial"/>
              </a:rPr>
              <a:t>MARKET OVERVIEW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640080"/>
            <a:ext cx="10911535" cy="731520"/>
          </a:xfrm>
          <a:prstGeom prst="rect">
            <a:avLst/>
          </a:prstGeom>
          <a:noFill/>
        </p:spPr>
        <p:txBody>
          <a:bodyPr wrap="square" anchor="t" lIns="36576" rIns="36576" tIns="18288" bIns="18288">
            <a:spAutoFit/>
          </a:bodyPr>
          <a:lstStyle/>
          <a:p>
            <a:pPr algn="l">
              <a:lnSpc>
                <a:spcPct val="110000"/>
              </a:lnSpc>
              <a:spcAft>
                <a:spcPts val="0"/>
              </a:spcAft>
            </a:pPr>
            <a:r>
              <a:rPr sz="3000" b="0" i="0">
                <a:solidFill>
                  <a:srgbClr val="0F2A43"/>
                </a:solidFill>
                <a:latin typeface="Georgia"/>
              </a:rPr>
              <a:t>City Overview</a:t>
            </a:r>
          </a:p>
        </p:txBody>
      </p:sp>
      <p:sp>
        <p:nvSpPr>
          <p:cNvPr id="5" name="Rectangle 4"/>
          <p:cNvSpPr/>
          <p:nvPr/>
        </p:nvSpPr>
        <p:spPr>
          <a:xfrm>
            <a:off x="640080" y="1389888"/>
            <a:ext cx="822960" cy="45720"/>
          </a:xfrm>
          <a:prstGeom prst="rect">
            <a:avLst/>
          </a:prstGeom>
          <a:solidFill>
            <a:srgbClr val="2F6F8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" name="Rectangle 5"/>
          <p:cNvSpPr/>
          <p:nvPr/>
        </p:nvSpPr>
        <p:spPr>
          <a:xfrm>
            <a:off x="640080" y="6355080"/>
            <a:ext cx="10911535" cy="9144"/>
          </a:xfrm>
          <a:prstGeom prst="rect">
            <a:avLst/>
          </a:prstGeom>
          <a:solidFill>
            <a:srgbClr val="D1D5D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" name="TextBox 6"/>
          <p:cNvSpPr txBox="1"/>
          <p:nvPr/>
        </p:nvSpPr>
        <p:spPr>
          <a:xfrm>
            <a:off x="640080" y="6400800"/>
            <a:ext cx="8229600" cy="274320"/>
          </a:xfrm>
          <a:prstGeom prst="rect">
            <a:avLst/>
          </a:prstGeom>
          <a:noFill/>
        </p:spPr>
        <p:txBody>
          <a:bodyPr wrap="square" anchor="t" lIns="36576" rIns="36576" tIns="18288" bIns="18288">
            <a:spAutoFit/>
          </a:bodyPr>
          <a:lstStyle/>
          <a:p>
            <a:pPr algn="l">
              <a:lnSpc>
                <a:spcPct val="110000"/>
              </a:lnSpc>
              <a:spcAft>
                <a:spcPts val="0"/>
              </a:spcAft>
            </a:pPr>
            <a:r>
              <a:rPr sz="1000" b="0" i="0">
                <a:solidFill>
                  <a:srgbClr val="B45309"/>
                </a:solidFill>
                <a:latin typeface="Arial"/>
              </a:rPr>
              <a:t>[Property Name]</a:t>
            </a:r>
            <a:r>
              <a:rPr sz="1000" b="0" i="0">
                <a:solidFill>
                  <a:srgbClr val="6B7280"/>
                </a:solidFill>
                <a:latin typeface="Arial"/>
              </a:rPr>
              <a:t>  ·  Self-Storage Offering Memorandum  ·  Confidential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11002975" y="6400800"/>
            <a:ext cx="548640" cy="27432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r"/>
            <a:fld id="{B6F15528-21DE-4FAA-801E-634DDDAF4B2B}" type="slidenum">
              <a:rPr lang="en-US" sz="1000">
                <a:solidFill>
                  <a:srgbClr val="6B7280"/>
                </a:solidFill>
                <a:latin typeface="Arial"/>
              </a:rPr>
              <a:t>‹#›</a:t>
            </a:fld>
          </a:p>
        </p:txBody>
      </p:sp>
      <p:sp>
        <p:nvSpPr>
          <p:cNvPr id="9" name="TextBox 8"/>
          <p:cNvSpPr txBox="1"/>
          <p:nvPr/>
        </p:nvSpPr>
        <p:spPr>
          <a:xfrm>
            <a:off x="640080" y="5788152"/>
            <a:ext cx="7498079" cy="502920"/>
          </a:xfrm>
          <a:prstGeom prst="rect">
            <a:avLst/>
          </a:prstGeom>
          <a:noFill/>
        </p:spPr>
        <p:txBody>
          <a:bodyPr wrap="square" anchor="t" lIns="36576" rIns="36576" tIns="18288" bIns="18288">
            <a:spAutoFit/>
          </a:bodyPr>
          <a:lstStyle/>
          <a:p>
            <a:pPr algn="l">
              <a:lnSpc>
                <a:spcPct val="110000"/>
              </a:lnSpc>
              <a:spcAft>
                <a:spcPts val="0"/>
              </a:spcAft>
            </a:pPr>
            <a:r>
              <a:rPr sz="1000" b="0" i="1">
                <a:solidFill>
                  <a:srgbClr val="6B7280"/>
                </a:solidFill>
                <a:latin typeface="Arial"/>
              </a:rPr>
              <a:t>WHAT GOES HERE:  A short description of the city and metro economy. Source and date every statistic.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8229600" y="5788152"/>
            <a:ext cx="3319272" cy="5029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/>
            <a:r>
              <a:rPr sz="1000" b="1">
                <a:solidFill>
                  <a:srgbClr val="2F6F8F"/>
                </a:solidFill>
                <a:latin typeface="Arial"/>
                <a:hlinkClick r:id="rId2"/>
              </a:rPr>
              <a:t>Fill this page from your deal: try IntellCRE, free to start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640080" y="1783080"/>
            <a:ext cx="5486400" cy="3840480"/>
          </a:xfrm>
          <a:prstGeom prst="rect">
            <a:avLst/>
          </a:prstGeom>
          <a:noFill/>
        </p:spPr>
        <p:txBody>
          <a:bodyPr wrap="square" anchor="t" lIns="36576" rIns="36576" tIns="18288" bIns="18288">
            <a:spAutoFit/>
          </a:bodyPr>
          <a:lstStyle/>
          <a:p>
            <a:pPr algn="l">
              <a:lnSpc>
                <a:spcPct val="120000"/>
              </a:lnSpc>
              <a:spcAft>
                <a:spcPts val="1200"/>
              </a:spcAft>
            </a:pPr>
            <a:r>
              <a:rPr sz="1500" b="0" i="0">
                <a:solidFill>
                  <a:srgbClr val="B45309"/>
                </a:solidFill>
                <a:latin typeface="Arial"/>
              </a:rPr>
              <a:t>[Describe the city and metro: economy, growth, why it matters to a buyer.]</a:t>
            </a:r>
          </a:p>
          <a:p>
            <a:pPr algn="l">
              <a:lnSpc>
                <a:spcPct val="120000"/>
              </a:lnSpc>
              <a:spcAft>
                <a:spcPts val="1200"/>
              </a:spcAft>
            </a:pPr>
            <a:r>
              <a:rPr sz="1500" b="0" i="0">
                <a:solidFill>
                  <a:srgbClr val="B45309"/>
                </a:solidFill>
                <a:latin typeface="Arial"/>
              </a:rPr>
              <a:t>[Source and date for every statistic.]</a:t>
            </a:r>
          </a:p>
        </p:txBody>
      </p:sp>
      <p:sp>
        <p:nvSpPr>
          <p:cNvPr id="12" name="Rectangle 11"/>
          <p:cNvSpPr/>
          <p:nvPr/>
        </p:nvSpPr>
        <p:spPr>
          <a:xfrm>
            <a:off x="6583680" y="1783080"/>
            <a:ext cx="4937760" cy="3840480"/>
          </a:xfrm>
          <a:prstGeom prst="rect">
            <a:avLst/>
          </a:prstGeom>
          <a:solidFill>
            <a:srgbClr val="F3F4F6"/>
          </a:solidFill>
          <a:ln w="9525">
            <a:solidFill>
              <a:srgbClr val="D1D5DB"/>
            </a:solidFill>
            <a:prstDash val="dash"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3" name="TextBox 12"/>
          <p:cNvSpPr txBox="1"/>
          <p:nvPr/>
        </p:nvSpPr>
        <p:spPr>
          <a:xfrm>
            <a:off x="6583680" y="1783080"/>
            <a:ext cx="4937760" cy="3840480"/>
          </a:xfrm>
          <a:prstGeom prst="rect">
            <a:avLst/>
          </a:prstGeom>
          <a:noFill/>
        </p:spPr>
        <p:txBody>
          <a:bodyPr wrap="square" anchor="ctr" lIns="36576" rIns="36576" tIns="18288" bIns="18288">
            <a:spAutoFit/>
          </a:bodyPr>
          <a:lstStyle/>
          <a:p>
            <a:pPr algn="ctr">
              <a:lnSpc>
                <a:spcPct val="110000"/>
              </a:lnSpc>
              <a:spcAft>
                <a:spcPts val="0"/>
              </a:spcAft>
            </a:pPr>
            <a:r>
              <a:rPr sz="1200" b="0" i="0">
                <a:solidFill>
                  <a:srgbClr val="B45309"/>
                </a:solidFill>
                <a:latin typeface="Arial"/>
              </a:rPr>
              <a:t>[Decorative photo]</a:t>
            </a: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128016"/>
          </a:xfrm>
          <a:prstGeom prst="rect">
            <a:avLst/>
          </a:prstGeom>
          <a:solidFill>
            <a:srgbClr val="0F2A4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640080" y="384048"/>
            <a:ext cx="7315200" cy="274320"/>
          </a:xfrm>
          <a:prstGeom prst="rect">
            <a:avLst/>
          </a:prstGeom>
          <a:noFill/>
        </p:spPr>
        <p:txBody>
          <a:bodyPr wrap="square" anchor="t" lIns="36576" rIns="36576" tIns="18288" bIns="18288">
            <a:spAutoFit/>
          </a:bodyPr>
          <a:lstStyle/>
          <a:p>
            <a:pPr algn="l">
              <a:lnSpc>
                <a:spcPct val="110000"/>
              </a:lnSpc>
              <a:spcAft>
                <a:spcPts val="0"/>
              </a:spcAft>
            </a:pPr>
            <a:r>
              <a:rPr sz="1100" b="1" i="0">
                <a:solidFill>
                  <a:srgbClr val="2F6F8F"/>
                </a:solidFill>
                <a:latin typeface="Arial"/>
              </a:rPr>
              <a:t>ADVISORY BIOS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640080"/>
            <a:ext cx="10911535" cy="731520"/>
          </a:xfrm>
          <a:prstGeom prst="rect">
            <a:avLst/>
          </a:prstGeom>
          <a:noFill/>
        </p:spPr>
        <p:txBody>
          <a:bodyPr wrap="square" anchor="t" lIns="36576" rIns="36576" tIns="18288" bIns="18288">
            <a:spAutoFit/>
          </a:bodyPr>
          <a:lstStyle/>
          <a:p>
            <a:pPr algn="l">
              <a:lnSpc>
                <a:spcPct val="110000"/>
              </a:lnSpc>
              <a:spcAft>
                <a:spcPts val="0"/>
              </a:spcAft>
            </a:pPr>
            <a:r>
              <a:rPr sz="3000" b="0" i="0">
                <a:solidFill>
                  <a:srgbClr val="0F2A43"/>
                </a:solidFill>
                <a:latin typeface="Georgia"/>
              </a:rPr>
              <a:t>Advisory Bio</a:t>
            </a:r>
          </a:p>
        </p:txBody>
      </p:sp>
      <p:sp>
        <p:nvSpPr>
          <p:cNvPr id="5" name="Rectangle 4"/>
          <p:cNvSpPr/>
          <p:nvPr/>
        </p:nvSpPr>
        <p:spPr>
          <a:xfrm>
            <a:off x="640080" y="1389888"/>
            <a:ext cx="822960" cy="45720"/>
          </a:xfrm>
          <a:prstGeom prst="rect">
            <a:avLst/>
          </a:prstGeom>
          <a:solidFill>
            <a:srgbClr val="2F6F8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" name="Rectangle 5"/>
          <p:cNvSpPr/>
          <p:nvPr/>
        </p:nvSpPr>
        <p:spPr>
          <a:xfrm>
            <a:off x="640080" y="6355080"/>
            <a:ext cx="10911535" cy="9144"/>
          </a:xfrm>
          <a:prstGeom prst="rect">
            <a:avLst/>
          </a:prstGeom>
          <a:solidFill>
            <a:srgbClr val="D1D5D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" name="TextBox 6"/>
          <p:cNvSpPr txBox="1"/>
          <p:nvPr/>
        </p:nvSpPr>
        <p:spPr>
          <a:xfrm>
            <a:off x="640080" y="6400800"/>
            <a:ext cx="8229600" cy="274320"/>
          </a:xfrm>
          <a:prstGeom prst="rect">
            <a:avLst/>
          </a:prstGeom>
          <a:noFill/>
        </p:spPr>
        <p:txBody>
          <a:bodyPr wrap="square" anchor="t" lIns="36576" rIns="36576" tIns="18288" bIns="18288">
            <a:spAutoFit/>
          </a:bodyPr>
          <a:lstStyle/>
          <a:p>
            <a:pPr algn="l">
              <a:lnSpc>
                <a:spcPct val="110000"/>
              </a:lnSpc>
              <a:spcAft>
                <a:spcPts val="0"/>
              </a:spcAft>
            </a:pPr>
            <a:r>
              <a:rPr sz="1000" b="0" i="0">
                <a:solidFill>
                  <a:srgbClr val="B45309"/>
                </a:solidFill>
                <a:latin typeface="Arial"/>
              </a:rPr>
              <a:t>[Property Name]</a:t>
            </a:r>
            <a:r>
              <a:rPr sz="1000" b="0" i="0">
                <a:solidFill>
                  <a:srgbClr val="6B7280"/>
                </a:solidFill>
                <a:latin typeface="Arial"/>
              </a:rPr>
              <a:t>  ·  Self-Storage Offering Memorandum  ·  Confidential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11002975" y="6400800"/>
            <a:ext cx="548640" cy="27432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r"/>
            <a:fld id="{B6F15528-21DE-4FAA-801E-634DDDAF4B2B}" type="slidenum">
              <a:rPr lang="en-US" sz="1000">
                <a:solidFill>
                  <a:srgbClr val="6B7280"/>
                </a:solidFill>
                <a:latin typeface="Arial"/>
              </a:rPr>
              <a:t>‹#›</a:t>
            </a:fld>
          </a:p>
        </p:txBody>
      </p:sp>
      <p:sp>
        <p:nvSpPr>
          <p:cNvPr id="9" name="TextBox 8"/>
          <p:cNvSpPr txBox="1"/>
          <p:nvPr/>
        </p:nvSpPr>
        <p:spPr>
          <a:xfrm>
            <a:off x="640080" y="5788152"/>
            <a:ext cx="7498079" cy="502920"/>
          </a:xfrm>
          <a:prstGeom prst="rect">
            <a:avLst/>
          </a:prstGeom>
          <a:noFill/>
        </p:spPr>
        <p:txBody>
          <a:bodyPr wrap="square" anchor="t" lIns="36576" rIns="36576" tIns="18288" bIns="18288">
            <a:spAutoFit/>
          </a:bodyPr>
          <a:lstStyle/>
          <a:p>
            <a:pPr algn="l">
              <a:lnSpc>
                <a:spcPct val="110000"/>
              </a:lnSpc>
              <a:spcAft>
                <a:spcPts val="0"/>
              </a:spcAft>
            </a:pPr>
            <a:r>
              <a:rPr sz="1000" b="0" i="1">
                <a:solidFill>
                  <a:srgbClr val="6B7280"/>
                </a:solidFill>
                <a:latin typeface="Arial"/>
              </a:rPr>
              <a:t>WHAT GOES HERE:  One block per advisor: headshot, contact details, license number and a short bio.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8229600" y="5788152"/>
            <a:ext cx="3319272" cy="5029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/>
            <a:r>
              <a:rPr sz="1000" b="1">
                <a:solidFill>
                  <a:srgbClr val="2F6F8F"/>
                </a:solidFill>
                <a:latin typeface="Arial"/>
                <a:hlinkClick r:id="rId2"/>
              </a:rPr>
              <a:t>Fill this page from your deal: try IntellCRE, free to start</a:t>
            </a:r>
          </a:p>
        </p:txBody>
      </p:sp>
      <p:sp>
        <p:nvSpPr>
          <p:cNvPr id="11" name="Rectangle 10"/>
          <p:cNvSpPr/>
          <p:nvPr/>
        </p:nvSpPr>
        <p:spPr>
          <a:xfrm>
            <a:off x="640080" y="1783080"/>
            <a:ext cx="1554480" cy="1737360"/>
          </a:xfrm>
          <a:prstGeom prst="rect">
            <a:avLst/>
          </a:prstGeom>
          <a:solidFill>
            <a:srgbClr val="F3F4F6"/>
          </a:solidFill>
          <a:ln w="9525">
            <a:solidFill>
              <a:srgbClr val="D1D5DB"/>
            </a:solidFill>
            <a:prstDash val="dash"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2" name="TextBox 11"/>
          <p:cNvSpPr txBox="1"/>
          <p:nvPr/>
        </p:nvSpPr>
        <p:spPr>
          <a:xfrm>
            <a:off x="640080" y="1783080"/>
            <a:ext cx="1554480" cy="1737360"/>
          </a:xfrm>
          <a:prstGeom prst="rect">
            <a:avLst/>
          </a:prstGeom>
          <a:noFill/>
        </p:spPr>
        <p:txBody>
          <a:bodyPr wrap="square" anchor="ctr" lIns="36576" rIns="36576" tIns="18288" bIns="18288">
            <a:spAutoFit/>
          </a:bodyPr>
          <a:lstStyle/>
          <a:p>
            <a:pPr algn="ctr">
              <a:lnSpc>
                <a:spcPct val="110000"/>
              </a:lnSpc>
              <a:spcAft>
                <a:spcPts val="0"/>
              </a:spcAft>
            </a:pPr>
            <a:r>
              <a:rPr sz="1100" b="0" i="0">
                <a:solidFill>
                  <a:srgbClr val="B45309"/>
                </a:solidFill>
                <a:latin typeface="Arial"/>
              </a:rPr>
              <a:t>[Headshot]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2377439" y="1783080"/>
            <a:ext cx="3657600" cy="1737360"/>
          </a:xfrm>
          <a:prstGeom prst="rect">
            <a:avLst/>
          </a:prstGeom>
          <a:noFill/>
        </p:spPr>
        <p:txBody>
          <a:bodyPr wrap="square" anchor="t" lIns="36576" rIns="36576" tIns="18288" bIns="18288">
            <a:spAutoFit/>
          </a:bodyPr>
          <a:lstStyle/>
          <a:p>
            <a:pPr algn="l">
              <a:lnSpc>
                <a:spcPct val="110000"/>
              </a:lnSpc>
              <a:spcAft>
                <a:spcPts val="0"/>
              </a:spcAft>
            </a:pPr>
            <a:r>
              <a:rPr sz="1400" b="0" i="0">
                <a:solidFill>
                  <a:srgbClr val="B45309"/>
                </a:solidFill>
                <a:latin typeface="Arial"/>
              </a:rPr>
              <a:t>[Advisor Name]</a:t>
            </a:r>
          </a:p>
          <a:p>
            <a:pPr algn="l">
              <a:lnSpc>
                <a:spcPct val="110000"/>
              </a:lnSpc>
              <a:spcAft>
                <a:spcPts val="0"/>
              </a:spcAft>
            </a:pPr>
            <a:r>
              <a:rPr sz="1400" b="0" i="0">
                <a:solidFill>
                  <a:srgbClr val="B45309"/>
                </a:solidFill>
                <a:latin typeface="Arial"/>
              </a:rPr>
              <a:t>[Title]</a:t>
            </a:r>
          </a:p>
          <a:p>
            <a:pPr algn="l">
              <a:lnSpc>
                <a:spcPct val="110000"/>
              </a:lnSpc>
              <a:spcAft>
                <a:spcPts val="0"/>
              </a:spcAft>
            </a:pPr>
            <a:r>
              <a:rPr sz="1400" b="0" i="0">
                <a:solidFill>
                  <a:srgbClr val="B45309"/>
                </a:solidFill>
                <a:latin typeface="Arial"/>
              </a:rPr>
              <a:t>[Phone  ·  Email]</a:t>
            </a:r>
          </a:p>
          <a:p>
            <a:pPr algn="l">
              <a:lnSpc>
                <a:spcPct val="110000"/>
              </a:lnSpc>
              <a:spcAft>
                <a:spcPts val="0"/>
              </a:spcAft>
            </a:pPr>
            <a:r>
              <a:rPr sz="1400" b="0" i="0">
                <a:solidFill>
                  <a:srgbClr val="B45309"/>
                </a:solidFill>
                <a:latin typeface="Arial"/>
              </a:rPr>
              <a:t>[License #]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640080" y="3703320"/>
            <a:ext cx="5394960" cy="1828800"/>
          </a:xfrm>
          <a:prstGeom prst="rect">
            <a:avLst/>
          </a:prstGeom>
          <a:noFill/>
        </p:spPr>
        <p:txBody>
          <a:bodyPr wrap="square" anchor="t" lIns="36576" rIns="36576" tIns="18288" bIns="18288">
            <a:spAutoFit/>
          </a:bodyPr>
          <a:lstStyle/>
          <a:p>
            <a:pPr algn="l">
              <a:lnSpc>
                <a:spcPct val="110000"/>
              </a:lnSpc>
              <a:spcAft>
                <a:spcPts val="0"/>
              </a:spcAft>
            </a:pPr>
            <a:r>
              <a:rPr sz="1200" b="0" i="0">
                <a:solidFill>
                  <a:srgbClr val="B45309"/>
                </a:solidFill>
                <a:latin typeface="Arial"/>
              </a:rPr>
              <a:t>[Short bio: experience, markets, specialties. Verified facts only.]</a:t>
            </a:r>
          </a:p>
        </p:txBody>
      </p:sp>
      <p:sp>
        <p:nvSpPr>
          <p:cNvPr id="15" name="Rectangle 14"/>
          <p:cNvSpPr/>
          <p:nvPr/>
        </p:nvSpPr>
        <p:spPr>
          <a:xfrm>
            <a:off x="6217920" y="1783080"/>
            <a:ext cx="1554480" cy="1737360"/>
          </a:xfrm>
          <a:prstGeom prst="rect">
            <a:avLst/>
          </a:prstGeom>
          <a:solidFill>
            <a:srgbClr val="F3F4F6"/>
          </a:solidFill>
          <a:ln w="9525">
            <a:solidFill>
              <a:srgbClr val="D1D5DB"/>
            </a:solidFill>
            <a:prstDash val="dash"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6" name="TextBox 15"/>
          <p:cNvSpPr txBox="1"/>
          <p:nvPr/>
        </p:nvSpPr>
        <p:spPr>
          <a:xfrm>
            <a:off x="6217920" y="1783080"/>
            <a:ext cx="1554480" cy="1737360"/>
          </a:xfrm>
          <a:prstGeom prst="rect">
            <a:avLst/>
          </a:prstGeom>
          <a:noFill/>
        </p:spPr>
        <p:txBody>
          <a:bodyPr wrap="square" anchor="ctr" lIns="36576" rIns="36576" tIns="18288" bIns="18288">
            <a:spAutoFit/>
          </a:bodyPr>
          <a:lstStyle/>
          <a:p>
            <a:pPr algn="ctr">
              <a:lnSpc>
                <a:spcPct val="110000"/>
              </a:lnSpc>
              <a:spcAft>
                <a:spcPts val="0"/>
              </a:spcAft>
            </a:pPr>
            <a:r>
              <a:rPr sz="1100" b="0" i="0">
                <a:solidFill>
                  <a:srgbClr val="B45309"/>
                </a:solidFill>
                <a:latin typeface="Arial"/>
              </a:rPr>
              <a:t>[Headshot]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7955279" y="1783080"/>
            <a:ext cx="3657600" cy="1737360"/>
          </a:xfrm>
          <a:prstGeom prst="rect">
            <a:avLst/>
          </a:prstGeom>
          <a:noFill/>
        </p:spPr>
        <p:txBody>
          <a:bodyPr wrap="square" anchor="t" lIns="36576" rIns="36576" tIns="18288" bIns="18288">
            <a:spAutoFit/>
          </a:bodyPr>
          <a:lstStyle/>
          <a:p>
            <a:pPr algn="l">
              <a:lnSpc>
                <a:spcPct val="110000"/>
              </a:lnSpc>
              <a:spcAft>
                <a:spcPts val="0"/>
              </a:spcAft>
            </a:pPr>
            <a:r>
              <a:rPr sz="1400" b="0" i="0">
                <a:solidFill>
                  <a:srgbClr val="B45309"/>
                </a:solidFill>
                <a:latin typeface="Arial"/>
              </a:rPr>
              <a:t>[Advisor Name]</a:t>
            </a:r>
          </a:p>
          <a:p>
            <a:pPr algn="l">
              <a:lnSpc>
                <a:spcPct val="110000"/>
              </a:lnSpc>
              <a:spcAft>
                <a:spcPts val="0"/>
              </a:spcAft>
            </a:pPr>
            <a:r>
              <a:rPr sz="1400" b="0" i="0">
                <a:solidFill>
                  <a:srgbClr val="B45309"/>
                </a:solidFill>
                <a:latin typeface="Arial"/>
              </a:rPr>
              <a:t>[Title]</a:t>
            </a:r>
          </a:p>
          <a:p>
            <a:pPr algn="l">
              <a:lnSpc>
                <a:spcPct val="110000"/>
              </a:lnSpc>
              <a:spcAft>
                <a:spcPts val="0"/>
              </a:spcAft>
            </a:pPr>
            <a:r>
              <a:rPr sz="1400" b="0" i="0">
                <a:solidFill>
                  <a:srgbClr val="B45309"/>
                </a:solidFill>
                <a:latin typeface="Arial"/>
              </a:rPr>
              <a:t>[Phone  ·  Email]</a:t>
            </a:r>
          </a:p>
          <a:p>
            <a:pPr algn="l">
              <a:lnSpc>
                <a:spcPct val="110000"/>
              </a:lnSpc>
              <a:spcAft>
                <a:spcPts val="0"/>
              </a:spcAft>
            </a:pPr>
            <a:r>
              <a:rPr sz="1400" b="0" i="0">
                <a:solidFill>
                  <a:srgbClr val="B45309"/>
                </a:solidFill>
                <a:latin typeface="Arial"/>
              </a:rPr>
              <a:t>[License #]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6217920" y="3703320"/>
            <a:ext cx="5394960" cy="1828800"/>
          </a:xfrm>
          <a:prstGeom prst="rect">
            <a:avLst/>
          </a:prstGeom>
          <a:noFill/>
        </p:spPr>
        <p:txBody>
          <a:bodyPr wrap="square" anchor="t" lIns="36576" rIns="36576" tIns="18288" bIns="18288">
            <a:spAutoFit/>
          </a:bodyPr>
          <a:lstStyle/>
          <a:p>
            <a:pPr algn="l">
              <a:lnSpc>
                <a:spcPct val="110000"/>
              </a:lnSpc>
              <a:spcAft>
                <a:spcPts val="0"/>
              </a:spcAft>
            </a:pPr>
            <a:r>
              <a:rPr sz="1200" b="0" i="0">
                <a:solidFill>
                  <a:srgbClr val="B45309"/>
                </a:solidFill>
                <a:latin typeface="Arial"/>
              </a:rPr>
              <a:t>[Short bio: experience, markets, specialties. Verified facts only.]</a:t>
            </a:r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0F2A4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Rectangle 2"/>
          <p:cNvSpPr/>
          <p:nvPr/>
        </p:nvSpPr>
        <p:spPr>
          <a:xfrm>
            <a:off x="0" y="0"/>
            <a:ext cx="320040" cy="6858000"/>
          </a:xfrm>
          <a:prstGeom prst="rect">
            <a:avLst/>
          </a:prstGeom>
          <a:solidFill>
            <a:srgbClr val="2F6F8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914400" y="914400"/>
            <a:ext cx="10058400" cy="457200"/>
          </a:xfrm>
          <a:prstGeom prst="rect">
            <a:avLst/>
          </a:prstGeom>
          <a:noFill/>
        </p:spPr>
        <p:txBody>
          <a:bodyPr wrap="square" anchor="t" lIns="36576" rIns="36576" tIns="18288" bIns="18288">
            <a:spAutoFit/>
          </a:bodyPr>
          <a:lstStyle/>
          <a:p>
            <a:pPr algn="l">
              <a:lnSpc>
                <a:spcPct val="110000"/>
              </a:lnSpc>
              <a:spcAft>
                <a:spcPts val="0"/>
              </a:spcAft>
            </a:pPr>
            <a:r>
              <a:rPr sz="1400" b="1" i="0">
                <a:solidFill>
                  <a:srgbClr val="BFD7E5"/>
                </a:solidFill>
                <a:latin typeface="Arial"/>
              </a:rPr>
              <a:t>CONTACT US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914400" y="1371600"/>
            <a:ext cx="10058400" cy="914400"/>
          </a:xfrm>
          <a:prstGeom prst="rect">
            <a:avLst/>
          </a:prstGeom>
          <a:noFill/>
        </p:spPr>
        <p:txBody>
          <a:bodyPr wrap="square" anchor="t" lIns="36576" rIns="36576" tIns="18288" bIns="18288">
            <a:spAutoFit/>
          </a:bodyPr>
          <a:lstStyle/>
          <a:p>
            <a:pPr algn="l">
              <a:lnSpc>
                <a:spcPct val="110000"/>
              </a:lnSpc>
              <a:spcAft>
                <a:spcPts val="0"/>
              </a:spcAft>
            </a:pPr>
            <a:r>
              <a:rPr sz="3200" b="0" i="0">
                <a:solidFill>
                  <a:srgbClr val="B45309"/>
                </a:solidFill>
                <a:latin typeface="Georgia"/>
              </a:rPr>
              <a:t>[Main line, for example: Let's talk about [Property Name]</a:t>
            </a:r>
            <a:r>
              <a:rPr sz="3200" b="0" i="0">
                <a:solidFill>
                  <a:srgbClr val="FFFFFF"/>
                </a:solidFill>
                <a:latin typeface="Georgia"/>
              </a:rPr>
              <a:t>]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914400" y="2468880"/>
            <a:ext cx="10058400" cy="548640"/>
          </a:xfrm>
          <a:prstGeom prst="rect">
            <a:avLst/>
          </a:prstGeom>
          <a:noFill/>
        </p:spPr>
        <p:txBody>
          <a:bodyPr wrap="square" anchor="t" lIns="36576" rIns="36576" tIns="18288" bIns="18288">
            <a:spAutoFit/>
          </a:bodyPr>
          <a:lstStyle/>
          <a:p>
            <a:pPr algn="l">
              <a:lnSpc>
                <a:spcPct val="110000"/>
              </a:lnSpc>
              <a:spcAft>
                <a:spcPts val="0"/>
              </a:spcAft>
            </a:pPr>
            <a:r>
              <a:rPr sz="1800" b="0" i="0">
                <a:solidFill>
                  <a:srgbClr val="B45309"/>
                </a:solidFill>
                <a:latin typeface="Arial"/>
              </a:rPr>
              <a:t>[Secondary line]</a:t>
            </a:r>
          </a:p>
        </p:txBody>
      </p:sp>
      <p:sp>
        <p:nvSpPr>
          <p:cNvPr id="7" name="Rectangle 6"/>
          <p:cNvSpPr/>
          <p:nvPr/>
        </p:nvSpPr>
        <p:spPr>
          <a:xfrm>
            <a:off x="914400" y="3383280"/>
            <a:ext cx="1371600" cy="1554480"/>
          </a:xfrm>
          <a:prstGeom prst="rect">
            <a:avLst/>
          </a:prstGeom>
          <a:solidFill>
            <a:srgbClr val="F3F4F6"/>
          </a:solidFill>
          <a:ln w="9525">
            <a:solidFill>
              <a:srgbClr val="D1D5DB"/>
            </a:solidFill>
            <a:prstDash val="dash"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8" name="TextBox 7"/>
          <p:cNvSpPr txBox="1"/>
          <p:nvPr/>
        </p:nvSpPr>
        <p:spPr>
          <a:xfrm>
            <a:off x="914400" y="3383280"/>
            <a:ext cx="1371600" cy="1554480"/>
          </a:xfrm>
          <a:prstGeom prst="rect">
            <a:avLst/>
          </a:prstGeom>
          <a:noFill/>
        </p:spPr>
        <p:txBody>
          <a:bodyPr wrap="square" anchor="ctr" lIns="36576" rIns="36576" tIns="18288" bIns="18288">
            <a:spAutoFit/>
          </a:bodyPr>
          <a:lstStyle/>
          <a:p>
            <a:pPr algn="ctr">
              <a:lnSpc>
                <a:spcPct val="110000"/>
              </a:lnSpc>
              <a:spcAft>
                <a:spcPts val="0"/>
              </a:spcAft>
            </a:pPr>
            <a:r>
              <a:rPr sz="1100" b="0" i="0">
                <a:solidFill>
                  <a:srgbClr val="B45309"/>
                </a:solidFill>
                <a:latin typeface="Arial"/>
              </a:rPr>
              <a:t>[Headshot]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914400" y="5029200"/>
            <a:ext cx="2926080" cy="914400"/>
          </a:xfrm>
          <a:prstGeom prst="rect">
            <a:avLst/>
          </a:prstGeom>
          <a:noFill/>
        </p:spPr>
        <p:txBody>
          <a:bodyPr wrap="square" anchor="t" lIns="36576" rIns="36576" tIns="18288" bIns="18288">
            <a:spAutoFit/>
          </a:bodyPr>
          <a:lstStyle/>
          <a:p>
            <a:pPr algn="l">
              <a:lnSpc>
                <a:spcPct val="110000"/>
              </a:lnSpc>
              <a:spcAft>
                <a:spcPts val="0"/>
              </a:spcAft>
            </a:pPr>
            <a:r>
              <a:rPr sz="1200" b="0" i="0">
                <a:solidFill>
                  <a:srgbClr val="B45309"/>
                </a:solidFill>
                <a:latin typeface="Arial"/>
              </a:rPr>
              <a:t>[Advisor Name]</a:t>
            </a:r>
          </a:p>
          <a:p>
            <a:pPr algn="l">
              <a:lnSpc>
                <a:spcPct val="110000"/>
              </a:lnSpc>
              <a:spcAft>
                <a:spcPts val="0"/>
              </a:spcAft>
            </a:pPr>
            <a:r>
              <a:rPr sz="1200" b="0" i="0">
                <a:solidFill>
                  <a:srgbClr val="B45309"/>
                </a:solidFill>
                <a:latin typeface="Arial"/>
              </a:rPr>
              <a:t>[Phone  ·  Email]</a:t>
            </a:r>
          </a:p>
        </p:txBody>
      </p:sp>
      <p:sp>
        <p:nvSpPr>
          <p:cNvPr id="10" name="Rectangle 9"/>
          <p:cNvSpPr/>
          <p:nvPr/>
        </p:nvSpPr>
        <p:spPr>
          <a:xfrm>
            <a:off x="4206240" y="3383280"/>
            <a:ext cx="1371600" cy="1554480"/>
          </a:xfrm>
          <a:prstGeom prst="rect">
            <a:avLst/>
          </a:prstGeom>
          <a:solidFill>
            <a:srgbClr val="F3F4F6"/>
          </a:solidFill>
          <a:ln w="9525">
            <a:solidFill>
              <a:srgbClr val="D1D5DB"/>
            </a:solidFill>
            <a:prstDash val="dash"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1" name="TextBox 10"/>
          <p:cNvSpPr txBox="1"/>
          <p:nvPr/>
        </p:nvSpPr>
        <p:spPr>
          <a:xfrm>
            <a:off x="4206240" y="3383280"/>
            <a:ext cx="1371600" cy="1554480"/>
          </a:xfrm>
          <a:prstGeom prst="rect">
            <a:avLst/>
          </a:prstGeom>
          <a:noFill/>
        </p:spPr>
        <p:txBody>
          <a:bodyPr wrap="square" anchor="ctr" lIns="36576" rIns="36576" tIns="18288" bIns="18288">
            <a:spAutoFit/>
          </a:bodyPr>
          <a:lstStyle/>
          <a:p>
            <a:pPr algn="ctr">
              <a:lnSpc>
                <a:spcPct val="110000"/>
              </a:lnSpc>
              <a:spcAft>
                <a:spcPts val="0"/>
              </a:spcAft>
            </a:pPr>
            <a:r>
              <a:rPr sz="1100" b="0" i="0">
                <a:solidFill>
                  <a:srgbClr val="B45309"/>
                </a:solidFill>
                <a:latin typeface="Arial"/>
              </a:rPr>
              <a:t>[Headshot]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4206240" y="5029200"/>
            <a:ext cx="2926080" cy="914400"/>
          </a:xfrm>
          <a:prstGeom prst="rect">
            <a:avLst/>
          </a:prstGeom>
          <a:noFill/>
        </p:spPr>
        <p:txBody>
          <a:bodyPr wrap="square" anchor="t" lIns="36576" rIns="36576" tIns="18288" bIns="18288">
            <a:spAutoFit/>
          </a:bodyPr>
          <a:lstStyle/>
          <a:p>
            <a:pPr algn="l">
              <a:lnSpc>
                <a:spcPct val="110000"/>
              </a:lnSpc>
              <a:spcAft>
                <a:spcPts val="0"/>
              </a:spcAft>
            </a:pPr>
            <a:r>
              <a:rPr sz="1200" b="0" i="0">
                <a:solidFill>
                  <a:srgbClr val="B45309"/>
                </a:solidFill>
                <a:latin typeface="Arial"/>
              </a:rPr>
              <a:t>[Advisor Name]</a:t>
            </a:r>
          </a:p>
          <a:p>
            <a:pPr algn="l">
              <a:lnSpc>
                <a:spcPct val="110000"/>
              </a:lnSpc>
              <a:spcAft>
                <a:spcPts val="0"/>
              </a:spcAft>
            </a:pPr>
            <a:r>
              <a:rPr sz="1200" b="0" i="0">
                <a:solidFill>
                  <a:srgbClr val="B45309"/>
                </a:solidFill>
                <a:latin typeface="Arial"/>
              </a:rPr>
              <a:t>[Phone  ·  Email]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8046720" y="3383280"/>
            <a:ext cx="3474720" cy="1828800"/>
          </a:xfrm>
          <a:prstGeom prst="rect">
            <a:avLst/>
          </a:prstGeom>
          <a:noFill/>
        </p:spPr>
        <p:txBody>
          <a:bodyPr wrap="square" anchor="t" lIns="36576" rIns="36576" tIns="18288" bIns="18288">
            <a:spAutoFit/>
          </a:bodyPr>
          <a:lstStyle/>
          <a:p>
            <a:pPr algn="l">
              <a:lnSpc>
                <a:spcPct val="110000"/>
              </a:lnSpc>
              <a:spcAft>
                <a:spcPts val="0"/>
              </a:spcAft>
            </a:pPr>
            <a:r>
              <a:rPr sz="1300" b="0" i="0">
                <a:solidFill>
                  <a:srgbClr val="B45309"/>
                </a:solidFill>
                <a:latin typeface="Arial"/>
              </a:rPr>
              <a:t>[Message line]</a:t>
            </a:r>
          </a:p>
          <a:p>
            <a:pPr algn="l">
              <a:lnSpc>
                <a:spcPct val="110000"/>
              </a:lnSpc>
              <a:spcAft>
                <a:spcPts val="0"/>
              </a:spcAft>
            </a:pPr>
            <a:r>
              <a:rPr sz="1300" b="0" i="0">
                <a:solidFill>
                  <a:srgbClr val="B45309"/>
                </a:solidFill>
                <a:latin typeface="Arial"/>
              </a:rPr>
              <a:t>[Office address]</a:t>
            </a:r>
          </a:p>
          <a:p>
            <a:pPr algn="l">
              <a:lnSpc>
                <a:spcPct val="110000"/>
              </a:lnSpc>
              <a:spcAft>
                <a:spcPts val="0"/>
              </a:spcAft>
            </a:pPr>
            <a:r>
              <a:rPr sz="1300" b="0" i="0">
                <a:solidFill>
                  <a:srgbClr val="B45309"/>
                </a:solidFill>
                <a:latin typeface="Arial"/>
              </a:rPr>
              <a:t>[Website]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914400" y="6035040"/>
            <a:ext cx="10058400" cy="365760"/>
          </a:xfrm>
          <a:prstGeom prst="rect">
            <a:avLst/>
          </a:prstGeom>
          <a:noFill/>
        </p:spPr>
        <p:txBody>
          <a:bodyPr wrap="square" anchor="t" lIns="36576" rIns="36576" tIns="18288" bIns="18288">
            <a:spAutoFit/>
          </a:bodyPr>
          <a:lstStyle/>
          <a:p>
            <a:pPr algn="l">
              <a:lnSpc>
                <a:spcPct val="110000"/>
              </a:lnSpc>
              <a:spcAft>
                <a:spcPts val="0"/>
              </a:spcAft>
            </a:pPr>
            <a:r>
              <a:rPr sz="1000" b="0" i="1">
                <a:solidFill>
                  <a:srgbClr val="BFD7E5"/>
                </a:solidFill>
                <a:latin typeface="Arial"/>
              </a:rPr>
              <a:t>WHAT GOES HERE:  Your main call to action, advisor headshots and contacts, office address.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Macintosh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/>
  <cp:keywords/>
  <dc:description>generated using python-pptx</dc:description>
  <cp:lastModifiedBy>Steve Canny</cp:lastModifiedBy>
  <cp:revision>1</cp:revision>
  <dcterms:created xsi:type="dcterms:W3CDTF">2013-01-27T09:14:16Z</dcterms:created>
  <dcterms:modified xsi:type="dcterms:W3CDTF">2013-01-27T09:15:58Z</dcterms:modified>
  <cp:category/>
</cp:coreProperties>
</file>