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RETAIL OFFERING MEMORANDUM]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Retail Offering Memorandum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Retail Offering Memorandum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Table of 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Section names and page numbers. IntellCRE generates this page for you.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The Asset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27432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19" y="28163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Financials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28346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34015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6576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19" y="37307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Sale Comparables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3749039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3159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5720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19" y="46451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Rent Comparables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7760" y="46634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52303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03720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Market Overview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241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264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retail price, the six metrics a retail buyer checks first, and key property data. Delete any metric you cannot support.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PRICE ESTIMATE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12064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880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PROPERTY DATA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40080" y="3154680"/>
          <a:ext cx="5303520" cy="243230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108960"/>
                <a:gridCol w="2194560"/>
              </a:tblGrid>
              <a:tr h="347472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Gross leasable area (SF)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Anchor tenants and pad sites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Year built / renovated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Parking ratio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Daily traffic counts (road, source, year)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Co-tenancy or exclusive clauses (yes / no)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309360" y="1737360"/>
            <a:ext cx="5212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KEY METRICS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6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0936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SF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6112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6112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0936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224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OCCUPANCY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9224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96112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6112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WALT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6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30936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224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ANCHOR / NATIONAL TENANT SHARE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9224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96112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6112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14400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TRAFFIC COUNT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Area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surrounding area: submarket character, access, nearby anchors.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surrounding area: submarket character, access, nearby anchors.]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[Transit, highways and typical drive times.]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[Area image]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Points of Interest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map with the property and the places a buyer or tenant cares about, with distances.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[Map with the property and points of interest pinned]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79" y="1783080"/>
            <a:ext cx="40233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1,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2,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3,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4,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5, distance]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Tenant Mix and Rent Roll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shop space,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264658"/>
                <a:gridCol w="1441146"/>
                <a:gridCol w="1441146"/>
                <a:gridCol w="1441146"/>
                <a:gridCol w="1441146"/>
                <a:gridCol w="1441146"/>
                <a:gridCol w="1441146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Tenant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Category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Reported sales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Occupancy cost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Lease end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Co-Tenancy, Exclusives and Percentage Rent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Co-Tenancy, Exclusives and Percentage Rent: the retail-specific detail buyers ask for next. Cite documents, not memory.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0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609280"/>
                <a:gridCol w="1660450"/>
                <a:gridCol w="1660450"/>
                <a:gridCol w="1660450"/>
                <a:gridCol w="1660450"/>
                <a:gridCol w="166045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Tenant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Co-tenancy clause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Exclusive use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Percentage 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Kick-out right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Notes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Operating Projections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Five-year projection of income, expenses and NOI. Label as projections and state growth assumptions.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201168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91872"/>
                <a:gridCol w="1583932"/>
                <a:gridCol w="1583932"/>
                <a:gridCol w="1583932"/>
                <a:gridCol w="1583932"/>
                <a:gridCol w="1583932"/>
              </a:tblGrid>
              <a:tr h="50292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1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2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3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4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5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Assumptions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Every assumption behind the retail projections, so a buyer can check your math.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6949440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291840"/>
                <a:gridCol w="1463040"/>
                <a:gridCol w="219456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Assumption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Downtime on rollover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Renewal probability by tenant type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TI and commissions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Percentage rent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Bad-debt reserve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Exit cap rate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Retail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GLA (SF)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Year 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Occupancy at sale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Anchor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retail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Space size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Asking 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Expense 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Anchor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Traffic count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retail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Retail vacancy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Average asking NNN rent per SF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Population within 1, 3 and 5 miles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Average household income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Daily traffic count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Competing centers nearby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City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city and metro economy. Source and date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city and metro: economy, growth, why it matters to a buyer.]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[Source and date for every statistic.]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ADVISORY BIOS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Advisory Bio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block per advisor: headshot, contact details, license number and a short bio.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3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7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FD7E5"/>
                </a:solidFill>
                <a:latin typeface="Arial"/>
              </a:rPr>
              <a:t>CONTACT 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B45309"/>
                </a:solidFill>
                <a:latin typeface="Georgia"/>
              </a:rPr>
              <a:t>[Main line, for example: Let's talk about [Property Name]</a:t>
            </a:r>
            <a:r>
              <a:rPr sz="3200" b="0" i="0">
                <a:solidFill>
                  <a:srgbClr val="FFFFFF"/>
                </a:solidFill>
                <a:latin typeface="Georgia"/>
              </a:rPr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468880"/>
            <a:ext cx="10058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Arial"/>
              </a:rPr>
              <a:t>[Secondary line]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3383280"/>
            <a:ext cx="347472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[Message line]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[Website]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603504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Your main call to action, advisor headshots and contacts, office address.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