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OFFICE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Office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Office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office price, the six metrics an office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Rentable building area (SF)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Floors and floor plate size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Year built / renovated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Parking ratio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Building class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Expense structure (full service / NNN)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SF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WALT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AVERAGE RENT PER SF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TI/LC RESERVE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Tenant Roster and Lease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suite,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00448"/>
                <a:gridCol w="1273012"/>
                <a:gridCol w="1273012"/>
                <a:gridCol w="1273012"/>
                <a:gridCol w="1273012"/>
                <a:gridCol w="1273012"/>
                <a:gridCol w="1273012"/>
                <a:gridCol w="1273012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Suite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% of building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Lease start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Lease end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Options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Lease Rollover Schedule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Lease Rollover Schedule: the office-specific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09280"/>
                <a:gridCol w="1660450"/>
                <a:gridCol w="1660450"/>
                <a:gridCol w="1660450"/>
                <a:gridCol w="1660450"/>
                <a:gridCol w="166045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Year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SF expiring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% of building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Expiring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Market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TI/LC allowance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office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Downtime on rollover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Renewal probability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TI allowance (new / renewal)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Leasing commissions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Free rent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Expense stops / recoveries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Office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Building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WALT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office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Class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Suite 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Asking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Expense 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TI package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office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Submarket vacancy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asking rent per SF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Net absorption (12 mo)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Sublease availability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Space under construction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Office-using employment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