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Tenants Overview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241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264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03720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Advisory Bios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241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274320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926080"/>
            <a:ext cx="91440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The Asset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23360"/>
            <a:ext cx="91440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Executive Summary  ·  Property Overview  ·  Photos  ·  Area  ·  Points of Interest  ·  Area Photos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BFD7E5"/>
                </a:solidFill>
                <a:latin typeface="Arial"/>
              </a:rPr>
              <a:t>  ·  Offering Memorandum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price estimate, key property data, and the return metrics your numbers support. Delete metrics you cannot back up.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120640" cy="192024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377440"/>
                <a:gridCol w="27432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[Property type]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[Value]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[Units or rentable SF]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[Value]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[Year built / renovated]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[Value]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[Lot size]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[Value]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RETURN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CURRENT CAP 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PROFORMA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2807208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2807208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2880360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STABILIZED CAP RATE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154679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2807208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2807208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2880360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GRM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154679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3557015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3557015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3630168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CASH ON CASH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3904487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3557015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3557015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3630168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YOC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3904487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4306824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309360" y="4306824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92240" y="4379976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IRR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92240" y="4654296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961120" y="4306824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961120" y="4306824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144000" y="4379976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EQUITY MULTIPLE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144000" y="4654296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5056631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309360" y="5056631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92240" y="5129783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ROE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92240" y="5404103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961120" y="5056631"/>
            <a:ext cx="2560320" cy="658368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961120" y="5056631"/>
            <a:ext cx="54864" cy="658368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144000" y="5129783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ROI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44000" y="5404103"/>
            <a:ext cx="2286000" cy="246887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 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Four photos of the neighborhood: streets, nearby retail, parks, transit.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0" y="178308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0" y="178308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70332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70332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0" y="370332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photo 4 and caption]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274320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926080"/>
            <a:ext cx="91440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Financials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23360"/>
            <a:ext cx="91440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Unit Mix Summary  ·  Rent Roll  ·  Income and Expenses  ·  Income and Expense Chart  ·  Operating Projections  ·  Financing  ·  Equity Waterfall  ·  Value Scenarios  ·  Sensitivity Analysis  ·  Assumptions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BFD7E5"/>
                </a:solidFill>
                <a:latin typeface="Arial"/>
              </a:rPr>
              <a:t>  ·  Offering Memorandum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Unit Mix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 or space type: count, average size, current and market rent.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09275"/>
                <a:gridCol w="1497661"/>
                <a:gridCol w="1925565"/>
                <a:gridCol w="2139516"/>
                <a:gridCol w="2139516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Unit / space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Avg size (SF)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Market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Roll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Unit-by-unit rents from the seller's rent roll. State the rent roll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887116"/>
                <a:gridCol w="887116"/>
                <a:gridCol w="1064540"/>
                <a:gridCol w="887116"/>
                <a:gridCol w="1153251"/>
                <a:gridCol w="1330675"/>
                <a:gridCol w="1064540"/>
                <a:gridCol w="1064540"/>
                <a:gridCol w="1153251"/>
                <a:gridCol w="1419386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# 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Current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Current annual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Year 1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Proforma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 Chart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Two simple charts: where income comes from and where expenses go.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income breakdown]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09360" y="1783080"/>
            <a:ext cx="52120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9360" y="1783080"/>
            <a:ext cx="52120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expense breakdown]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Financing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Include only if you are showing financing: loan amount, rate, amortization, term and DCR. Terms are illustrative unless a quote is attached.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40080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347472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[Loan amount]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[Interest rate]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[Amortization]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 years]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[Term]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 years]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DCR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[0.00x]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Equity Waterfall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Optional. Delete this page unless a waterfall is part of the offering.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75873"/>
                <a:gridCol w="1983915"/>
                <a:gridCol w="2975873"/>
                <a:gridCol w="2975873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Tier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Hurdle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Split (investor / sponsor)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Distributions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[Tier]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 / 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[Tier]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 / 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[Tier]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[00 / 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Value Scenarios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Two or three pricing scenarios with the cap rate, NOI basis and DCR each implies.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091601"/>
                <a:gridCol w="2182307"/>
                <a:gridCol w="1636730"/>
                <a:gridCol w="2546024"/>
                <a:gridCol w="1454871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Scenario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NOI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DCR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[Scenario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[Current / Proforma]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[0.00x]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[Scenario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[Current / Proforma]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[0.00x]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[Scenario 3]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[Current / Proforma]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[0.00x]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Sensitivity Analysis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grid showing how one metric (for example cash on cash) moves with price and cap rate. Say which metric.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863835" cy="2514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11679"/>
                <a:gridCol w="1463039"/>
                <a:gridCol w="1463039"/>
                <a:gridCol w="1463039"/>
                <a:gridCol w="1463039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Cap rate  \ 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[$ 0.0M]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[$ 0.0M]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[$ 0.0M]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[$ 0.0M]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[0.00%]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58368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840480"/>
                <a:gridCol w="2743200"/>
              </a:tblGrid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Hold term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Working capital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Closing costs (acquisition)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Closing costs (sale)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Acquisition fee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Total cash to close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Acquisition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Total acquisition costs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274320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926080"/>
            <a:ext cx="91440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Sale Comparables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23360"/>
            <a:ext cx="91440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Sale Comps Map  ·  Sale Comps Summary  ·  Sale Comps Chart  ·  Sale Comps Detailed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BFD7E5"/>
                </a:solidFill>
                <a:latin typeface="Arial"/>
              </a:rPr>
              <a:t>  ·  Offering Memorandum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Optional. A map of the subject and the numbered sale comps.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0911535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0911535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[Map: subject and numbered sale comps]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comp, plus an averages row and the subject. Cite the source and date of the sales data.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715510"/>
                <a:gridCol w="1431020"/>
                <a:gridCol w="894388"/>
                <a:gridCol w="1609898"/>
                <a:gridCol w="1252143"/>
                <a:gridCol w="1609898"/>
                <a:gridCol w="1252143"/>
                <a:gridCol w="1073265"/>
                <a:gridCol w="1073265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Built / Renov.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Per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Rentable area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Per area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GRM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Averages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Subject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Chart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Four small charts comparing the subject to the comps.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Price per unit]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0" y="178308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0" y="178308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Price per area]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70332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70332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Cap rate]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0" y="3703320"/>
            <a:ext cx="53949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Gross rent multiplier]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274320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926080"/>
            <a:ext cx="91440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Rent Comparables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23360"/>
            <a:ext cx="91440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Rent Comps Map  ·  Rent Comps Summary  ·  Rent Comps Detailed  ·  Rent Comps Sort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BFD7E5"/>
                </a:solidFill>
                <a:latin typeface="Arial"/>
              </a:rPr>
              <a:t>  ·  Offering Memorandum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Optional. A map of the subject and the numbered rent comps.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0911535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0911535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[Map: subject and numbered rent comps]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Rents of competing properties next to the subject. This supports your market rent.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700740"/>
                <a:gridCol w="3003174"/>
                <a:gridCol w="1201269"/>
                <a:gridCol w="1801904"/>
                <a:gridCol w="1201269"/>
                <a:gridCol w="1501587"/>
                <a:gridCol w="150158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Avg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Rent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Subject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rent comp: photo, unit mix, rents, concessions,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24688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 / units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 mix and rents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Concessions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Amenities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rent comps ranked by rent, with the subject in context.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991957"/>
                <a:gridCol w="3967830"/>
                <a:gridCol w="1983915"/>
                <a:gridCol w="1983915"/>
                <a:gridCol w="1983915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Rank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Rent /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7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[Property]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[$ 0.00]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7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[Property]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[$ 0.00]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7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[Property]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[$ 0.00]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7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[Property]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[$ 0.00]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F2937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[Property]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[Type]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[$ 0.00]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274320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926080"/>
            <a:ext cx="91440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FFFFF"/>
                </a:solidFill>
                <a:latin typeface="Georgia"/>
              </a:rPr>
              <a:t>Market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23360"/>
            <a:ext cx="91440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City Overview  ·  Demographics  ·  Employers  ·  Employment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BFD7E5"/>
                </a:solidFill>
                <a:latin typeface="Arial"/>
              </a:rPr>
              <a:t>  ·  Offering Memorandum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Demographics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Population, households, income and age at 1, 3 and 5 miles. State the data source and year.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766560" cy="2514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1280160"/>
                <a:gridCol w="1280160"/>
                <a:gridCol w="1280160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1 mile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3 miles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5 miles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Population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Households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Median household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Median age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0080" y="4480560"/>
            <a:ext cx="676656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and year of the demographic data.]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63840" y="1783080"/>
            <a:ext cx="3657600" cy="3108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0" y="1783080"/>
            <a:ext cx="3657600" cy="3108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Employers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largest nearby employers with headcount and distance. Cite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967830"/>
                <a:gridCol w="2975873"/>
                <a:gridCol w="1983915"/>
                <a:gridCol w="1983915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Employer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Industry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Employees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Distance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[Employer]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[Industry]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 mi]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[Employer]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[Industry]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 mi]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[Employer]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[Industry]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 mi]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[Employer]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[Industry]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 mi]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[Employer]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[Industry]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 mi]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[Employer]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[Industry]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[0.0 mi]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Employment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Job growth or employment by sector, with the unemployment rate and its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[Chart: employment by sector or job growth trend]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[Employment takeaway 1, with source]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[Employment takeaway 2, with source]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[Unemployment rate, with source and date]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TENANTS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Optional: only when you have tenant profiles. Delete the page otherwise.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5394960" cy="356616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59" y="1920240"/>
            <a:ext cx="128016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1920240"/>
            <a:ext cx="128016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[Logo]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1920240"/>
            <a:ext cx="3566160" cy="822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[Tenant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[Suite, SF, lease dates]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2926080"/>
            <a:ext cx="5029200" cy="22860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[Tenant description and highlights.]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[Rent schedule summary.]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0" y="1783080"/>
            <a:ext cx="5394960" cy="356616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0" y="1920240"/>
            <a:ext cx="128016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1920240"/>
            <a:ext cx="128016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[Logo]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0" y="1920240"/>
            <a:ext cx="3566160" cy="822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[Tenant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[Suite, SF, lease dates]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2926080"/>
            <a:ext cx="5029200" cy="22860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[Tenant description and highlights.]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[Rent schedule summary.]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