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NET LEASE OFFERING MEMORANDUM]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Net Lease Offering Memorandum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Net Lease Offering Memorandum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Table of Contents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Section names and page numbers. IntellCRE generates this page for you.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The Asset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77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27432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19" y="28163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Financials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28346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34015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6576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19" y="37307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Sale Comparables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3749039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43159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5720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19" y="46451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Rent Comparables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37760" y="46634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" y="52303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03720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Market Overview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241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264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net lease price, the six metrics a net lease buyer checks first, and key property data. Delete any metric you cannot support.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PRICE ESTIMATE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12064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6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880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PROPERTY DATA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40080" y="3154680"/>
          <a:ext cx="5303520" cy="243230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108960"/>
                <a:gridCol w="2194560"/>
              </a:tblGrid>
              <a:tr h="347472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Tenant and guarantor (corporate or franchisee)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Lease type (NNN / absolute NNN / bondable)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Lease commencement and expiration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Renewal options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Landlord responsibilities (roof, structure)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Building area and land area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309360" y="1737360"/>
            <a:ext cx="5212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KEY METRICS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0936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0936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6112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6112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CAP RATE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30936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9224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REMAINING LEASE TERM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9224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96112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6112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RENT BUMPS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0936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30936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9224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TENANT / GUARANTOR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9224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96112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6112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14400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LEASE TYPE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Area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surrounding area: submarket character, access, nearby anchors.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surrounding area: submarket character, access, nearby anchors.]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[Transit, highways and typical drive times.]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[Area image]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Points of Interest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map with the property and the places a buyer or tenant cares about, with distances.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[Map with the property and points of interest pinned]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79" y="1783080"/>
            <a:ext cx="40233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1,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2,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3,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4,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5, distance]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Lease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Abstract the lease from the executed document: one row per term. Quote the lease, do not paraphrase from memory.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41148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38912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Term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Tenant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Guarantor (corporate / franchisee / none)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Lease commencement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Lease expiration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Current annual base rent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Rent bumps (amount and timing)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Renewal options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Who pays roof, structure, taxes, insurance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Tenant and Credit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Tenant and Credit Overview: the net lease-specific detail buyers ask for next. Cite documents, not memory.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3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801075"/>
                <a:gridCol w="3055229"/>
                <a:gridCol w="3055229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Current and proforma income and expense lines down to NOI, from the seller's statements. Label proforma as proforma.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474720"/>
                <a:gridCol w="1920240"/>
                <a:gridCol w="1920240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Proforma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1]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2]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Total 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29600" y="1783080"/>
            <a:ext cx="329184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of the figures and period covered.]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Operating Projections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Five-year projection of income, expenses and NOI. Label as projections and state growth assumptions.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201168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91872"/>
                <a:gridCol w="1583932"/>
                <a:gridCol w="1583932"/>
                <a:gridCol w="1583932"/>
                <a:gridCol w="1583932"/>
                <a:gridCol w="1583932"/>
              </a:tblGrid>
              <a:tr h="50292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1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2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3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4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5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Assumptions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Every assumption behind the net lease projections, so a buyer can check your math.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6949440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291840"/>
                <a:gridCol w="1463040"/>
                <a:gridCol w="219456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Assumption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Basis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Rent schedule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Renewal probability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Residual value assumption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Landlord expense (if any)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Financing terms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Exit cap rate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Net Lease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Tenant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Remaining term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Lease 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Guarantor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net lease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Tenant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Term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Escalations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Lease 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net lease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Tenant credit rating or financial summary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Store count and unit-level sales (if reported)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Surrounding traffic count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Population within 3 and 5 miles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Comparable net lease cap rates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Competing locations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City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city and metro economy. Source and date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city and metro: economy, growth, why it matters to a buyer.]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[Source and date for every statistic.]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ADVISORY BIOS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Advisory Bio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Net Lease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block per advisor: headshot, contact details, license number and a short bio.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743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7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FD7E5"/>
                </a:solidFill>
                <a:latin typeface="Arial"/>
              </a:rPr>
              <a:t>CONTACT 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B45309"/>
                </a:solidFill>
                <a:latin typeface="Georgia"/>
              </a:rPr>
              <a:t>[Main line, for example: Let's talk about [Property Name]</a:t>
            </a:r>
            <a:r>
              <a:rPr sz="3200" b="0" i="0">
                <a:solidFill>
                  <a:srgbClr val="FFFFFF"/>
                </a:solidFill>
                <a:latin typeface="Georgia"/>
              </a:rPr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468880"/>
            <a:ext cx="100584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Arial"/>
              </a:rPr>
              <a:t>[Secondary line]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0" y="3383280"/>
            <a:ext cx="347472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[Message line]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[Website]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603504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Your main call to action, advisor headshots and contacts, office address.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