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914400" y="548640"/>
            <a:ext cx="2377440" cy="82296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548640"/>
            <a:ext cx="2377440" cy="82296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[Brokerage logo]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2103120"/>
            <a:ext cx="914400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1" i="0">
                <a:solidFill>
                  <a:srgbClr val="B45309"/>
                </a:solidFill>
                <a:latin typeface="Arial"/>
              </a:rPr>
              <a:t>[Document title: NET LEASE BROKER OPINION OF VALUE]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514600"/>
            <a:ext cx="1005840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600" b="0" i="0">
                <a:solidFill>
                  <a:srgbClr val="B45309"/>
                </a:solidFill>
                <a:latin typeface="Arial"/>
              </a:rPr>
              <a:t>[Highlight line, optional]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2926080"/>
            <a:ext cx="10058400" cy="109728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4800" b="0" i="0">
                <a:solidFill>
                  <a:srgbClr val="B45309"/>
                </a:solidFill>
                <a:latin typeface="Georgia"/>
              </a:rPr>
              <a:t>[Property Name]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4023360"/>
            <a:ext cx="10058400" cy="4572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000" b="0" i="0">
                <a:solidFill>
                  <a:srgbClr val="B45309"/>
                </a:solidFill>
                <a:latin typeface="Arial"/>
              </a:rPr>
              <a:t>[Street Address, City, State ZIP]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4526280"/>
            <a:ext cx="1005840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[Additional line, optional]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5760720"/>
            <a:ext cx="10058400" cy="4572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BFD7E5"/>
                </a:solidFill>
                <a:latin typeface="Arial"/>
              </a:rPr>
              <a:t>WHAT GOES HERE:  Replace the logo box, the title lines, the property name and address (from the Cover Page settings). Leave a line blank to hide it.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0058400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200" b="0" i="0">
                <a:solidFill>
                  <a:srgbClr val="0F2A43"/>
                </a:solidFill>
                <a:latin typeface="Georgia"/>
              </a:rPr>
              <a:t>How to use this template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280160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645920"/>
            <a:ext cx="6766560" cy="4023360"/>
          </a:xfrm>
          <a:prstGeom prst="rect">
            <a:avLst/>
          </a:prstGeom>
          <a:noFill/>
        </p:spPr>
        <p:txBody>
          <a:bodyPr wrap="square" lIns="36576" rIns="36576">
            <a:spAutoFit/>
          </a:bodyPr>
          <a:lstStyle/>
          <a:p>
            <a:pPr marL="201168" indent="-201168">
              <a:lnSpc>
                <a:spcPct val="110000"/>
              </a:lnSpc>
              <a:spcAft>
                <a:spcPts val="1000"/>
              </a:spcAft>
              <a:buChar char="•"/>
            </a:pPr>
            <a:r>
              <a:rPr sz="1500" b="0" i="0">
                <a:solidFill>
                  <a:srgbClr val="1F2937"/>
                </a:solidFill>
                <a:latin typeface="Arial"/>
              </a:rPr>
              <a:t>Everything in </a:t>
            </a:r>
            <a:r>
              <a:rPr sz="1500" b="0" i="0">
                <a:solidFill>
                  <a:srgbClr val="B45309"/>
                </a:solidFill>
                <a:latin typeface="Arial"/>
              </a:rPr>
              <a:t>[square brackets]</a:t>
            </a:r>
            <a:r>
              <a:rPr sz="1500" b="0" i="0">
                <a:solidFill>
                  <a:srgbClr val="1F2937"/>
                </a:solidFill>
                <a:latin typeface="Arial"/>
              </a:rPr>
              <a:t> and amber is a placeholder. Replace it with your own facts.</a:t>
            </a:r>
          </a:p>
          <a:p>
            <a:pPr marL="201168" indent="-201168">
              <a:lnSpc>
                <a:spcPct val="110000"/>
              </a:lnSpc>
              <a:spcAft>
                <a:spcPts val="1000"/>
              </a:spcAft>
              <a:buChar char="•"/>
            </a:pPr>
            <a:r>
              <a:rPr sz="1500" b="0" i="0">
                <a:solidFill>
                  <a:srgbClr val="1F2937"/>
                </a:solidFill>
                <a:latin typeface="Arial"/>
              </a:rPr>
              <a:t>Each page has a "What goes here" line at the bottom. Delete those lines (and this slide) before you send.</a:t>
            </a:r>
          </a:p>
          <a:p>
            <a:pPr marL="201168" indent="-201168">
              <a:lnSpc>
                <a:spcPct val="110000"/>
              </a:lnSpc>
              <a:spcAft>
                <a:spcPts val="1000"/>
              </a:spcAft>
              <a:buChar char="•"/>
            </a:pPr>
            <a:r>
              <a:rPr sz="1500" b="0" i="0">
                <a:solidFill>
                  <a:srgbClr val="1F2937"/>
                </a:solidFill>
                <a:latin typeface="Arial"/>
              </a:rPr>
              <a:t>Recolor the navy and steel-blue shapes to your brokerage colors and add your logo.</a:t>
            </a:r>
          </a:p>
          <a:p>
            <a:pPr marL="201168" indent="-201168">
              <a:lnSpc>
                <a:spcPct val="110000"/>
              </a:lnSpc>
              <a:spcAft>
                <a:spcPts val="1000"/>
              </a:spcAft>
              <a:buChar char="•"/>
            </a:pPr>
            <a:r>
              <a:rPr sz="1500" b="0" i="0">
                <a:solidFill>
                  <a:srgbClr val="1F2937"/>
                </a:solidFill>
                <a:latin typeface="Arial"/>
              </a:rPr>
              <a:t>Use only facts you can source. Label projections as projections. Never publish figures you cannot verify.</a:t>
            </a:r>
          </a:p>
          <a:p>
            <a:pPr marL="201168" indent="-201168">
              <a:lnSpc>
                <a:spcPct val="110000"/>
              </a:lnSpc>
              <a:spcAft>
                <a:spcPts val="1000"/>
              </a:spcAft>
              <a:buChar char="•"/>
            </a:pPr>
            <a:r>
              <a:rPr sz="1500" b="0" i="0">
                <a:solidFill>
                  <a:srgbClr val="1F2937"/>
                </a:solidFill>
                <a:latin typeface="Arial"/>
              </a:rPr>
              <a:t>This template contains no real property data. The page order matches the default Net Lease Broker Opinion of Value in IntellCRE.</a:t>
            </a:r>
          </a:p>
        </p:txBody>
      </p:sp>
      <p:sp>
        <p:nvSpPr>
          <p:cNvPr id="6" name="Rectangle 5"/>
          <p:cNvSpPr/>
          <p:nvPr/>
        </p:nvSpPr>
        <p:spPr>
          <a:xfrm>
            <a:off x="7772400" y="1645920"/>
            <a:ext cx="3749039" cy="3017520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46720" y="1828800"/>
            <a:ext cx="3200400" cy="12801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600" b="0" i="0">
                <a:solidFill>
                  <a:srgbClr val="FFFFFF"/>
                </a:solidFill>
                <a:latin typeface="Georgia"/>
              </a:rPr>
              <a:t>Skip the typing.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0" y="2651760"/>
            <a:ext cx="3200400" cy="109728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FD7E5"/>
                </a:solidFill>
                <a:latin typeface="Arial"/>
              </a:rPr>
              <a:t>IntellCRE builds this Net Lease Broker Opinion of Value from your deal documents. Free to start.</a:t>
            </a:r>
          </a:p>
        </p:txBody>
      </p:sp>
      <p:sp>
        <p:nvSpPr>
          <p:cNvPr id="9" name="Rectangle 8"/>
          <p:cNvSpPr/>
          <p:nvPr/>
        </p:nvSpPr>
        <p:spPr>
          <a:xfrm>
            <a:off x="8046720" y="3749039"/>
            <a:ext cx="3200400" cy="54864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046720" y="3749039"/>
            <a:ext cx="3200400" cy="54864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  <a:hlinkClick r:id="rId2"/>
              </a:rPr>
              <a:t>Try IntellCRE: app.intellcre.com/register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INTRO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Presented By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Net Lease Broker Opinion of Value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Your brokerage details and counsel-approved confidentiality and disclaimer text.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1783080"/>
            <a:ext cx="2743200" cy="10972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" y="1783080"/>
            <a:ext cx="2743200" cy="10972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[Brokerage logo]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" y="3063240"/>
            <a:ext cx="3840480" cy="14630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[Brokerage name]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[Office address]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[Phone  ·  Website]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846320" y="1783080"/>
            <a:ext cx="6675120" cy="3749039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074920" y="1920240"/>
            <a:ext cx="621792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6B7280"/>
                </a:solidFill>
                <a:latin typeface="Arial"/>
              </a:rPr>
              <a:t>CONFIDENTIALITY AND DISCLAIMER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74920" y="2286000"/>
            <a:ext cx="6217920" cy="31089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1000"/>
              </a:spcAft>
            </a:pPr>
            <a:r>
              <a:rPr sz="1300" b="0" i="0">
                <a:solidFill>
                  <a:srgbClr val="B45309"/>
                </a:solidFill>
                <a:latin typeface="Arial"/>
              </a:rPr>
              <a:t>[Insert your brokerage's counsel-approved confidentiality notice.]</a:t>
            </a:r>
          </a:p>
          <a:p>
            <a:pPr algn="l">
              <a:lnSpc>
                <a:spcPct val="110000"/>
              </a:lnSpc>
              <a:spcAft>
                <a:spcPts val="1000"/>
              </a:spcAft>
            </a:pPr>
            <a:r>
              <a:rPr sz="1300" b="0" i="0">
                <a:solidFill>
                  <a:srgbClr val="B45309"/>
                </a:solidFill>
                <a:latin typeface="Arial"/>
              </a:rPr>
              <a:t>[Insert your brokerage's counsel-approved disclaimer.]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OPINION OF VALUE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Executive Summary: Price Estimate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Net Lease Broker Opinion of Value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Your concluded value and the range around it, with the metrics an owner of this type of property checks first. State the effective date.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1737360"/>
            <a:ext cx="54864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6B7280"/>
                </a:solidFill>
                <a:latin typeface="Arial"/>
              </a:rPr>
              <a:t>CONCLUDED VALUE (OPINION OF VALUE)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2011680"/>
            <a:ext cx="5486400" cy="9144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4800" b="0" i="0">
                <a:solidFill>
                  <a:srgbClr val="B45309"/>
                </a:solidFill>
                <a:latin typeface="Georgia"/>
              </a:rPr>
              <a:t>[$ 0,000,000]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" y="2971800"/>
            <a:ext cx="548640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300" b="0" i="0">
                <a:solidFill>
                  <a:srgbClr val="6B7280"/>
                </a:solidFill>
                <a:latin typeface="Arial"/>
              </a:rPr>
              <a:t>Effective date: </a:t>
            </a:r>
            <a:r>
              <a:rPr sz="1300" b="0" i="0">
                <a:solidFill>
                  <a:srgbClr val="B45309"/>
                </a:solidFill>
                <a:latin typeface="Arial"/>
              </a:rPr>
              <a:t>[Month Day, Year]</a:t>
            </a:r>
            <a:r>
              <a:rPr sz="1300" b="0" i="0">
                <a:solidFill>
                  <a:srgbClr val="6B7280"/>
                </a:solidFill>
                <a:latin typeface="Arial"/>
              </a:rPr>
              <a:t>    Range: </a:t>
            </a:r>
            <a:r>
              <a:rPr sz="1300" b="0" i="0">
                <a:solidFill>
                  <a:srgbClr val="B45309"/>
                </a:solidFill>
                <a:latin typeface="Arial"/>
              </a:rPr>
              <a:t>[$ low]</a:t>
            </a:r>
            <a:r>
              <a:rPr sz="1300" b="0" i="0">
                <a:solidFill>
                  <a:srgbClr val="6B7280"/>
                </a:solidFill>
                <a:latin typeface="Arial"/>
              </a:rPr>
              <a:t> to </a:t>
            </a:r>
            <a:r>
              <a:rPr sz="1300" b="0" i="0">
                <a:solidFill>
                  <a:srgbClr val="B45309"/>
                </a:solidFill>
                <a:latin typeface="Arial"/>
              </a:rPr>
              <a:t>[$ high]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40080" y="3977639"/>
            <a:ext cx="5486400" cy="128016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1737360" y="3977639"/>
            <a:ext cx="3291840" cy="128016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3319272" y="3840480"/>
            <a:ext cx="128016" cy="40233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297680"/>
            <a:ext cx="548640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6B7280"/>
                </a:solidFill>
                <a:latin typeface="Arial"/>
              </a:rPr>
              <a:t>Low  ·  Concluded  ·  High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675120" y="1783080"/>
            <a:ext cx="2377440" cy="114300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675120" y="1783080"/>
            <a:ext cx="54864" cy="114300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858000" y="1856231"/>
            <a:ext cx="210312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PRICE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58000" y="2130552"/>
            <a:ext cx="2103120" cy="73152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6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  <p:sp>
        <p:nvSpPr>
          <p:cNvPr id="22" name="Rectangle 21"/>
          <p:cNvSpPr/>
          <p:nvPr/>
        </p:nvSpPr>
        <p:spPr>
          <a:xfrm>
            <a:off x="9144000" y="1783080"/>
            <a:ext cx="2377440" cy="114300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9144000" y="1783080"/>
            <a:ext cx="54864" cy="114300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9326880" y="1856231"/>
            <a:ext cx="210312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CAP RATE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326880" y="2130552"/>
            <a:ext cx="2103120" cy="73152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6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675120" y="3063239"/>
            <a:ext cx="2377440" cy="114300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675120" y="3063239"/>
            <a:ext cx="54864" cy="114300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858000" y="3136391"/>
            <a:ext cx="210312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REMAINING LEASE TERM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858000" y="3410711"/>
            <a:ext cx="2103120" cy="73152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6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  <p:sp>
        <p:nvSpPr>
          <p:cNvPr id="30" name="Rectangle 29"/>
          <p:cNvSpPr/>
          <p:nvPr/>
        </p:nvSpPr>
        <p:spPr>
          <a:xfrm>
            <a:off x="9144000" y="3063239"/>
            <a:ext cx="2377440" cy="114300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9144000" y="3063239"/>
            <a:ext cx="54864" cy="114300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9326880" y="3136391"/>
            <a:ext cx="210312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RENT BUMPS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326880" y="3410711"/>
            <a:ext cx="2103120" cy="73152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6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675120" y="4343400"/>
            <a:ext cx="2377440" cy="114300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6675120" y="4343400"/>
            <a:ext cx="54864" cy="114300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858000" y="4416552"/>
            <a:ext cx="210312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TENANT / GUARANTOR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858000" y="4690872"/>
            <a:ext cx="2103120" cy="73152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6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  <p:sp>
        <p:nvSpPr>
          <p:cNvPr id="38" name="Rectangle 37"/>
          <p:cNvSpPr/>
          <p:nvPr/>
        </p:nvSpPr>
        <p:spPr>
          <a:xfrm>
            <a:off x="9144000" y="4343400"/>
            <a:ext cx="2377440" cy="114300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9144000" y="4343400"/>
            <a:ext cx="54864" cy="114300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9326880" y="4416552"/>
            <a:ext cx="210312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LEASE TYPE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326880" y="4690872"/>
            <a:ext cx="2103120" cy="73152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6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THE ASSET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Property Overview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Net Lease Broker Opinion of Value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A short description of the property: type, size, site, condition, amenities, recent improvements.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1783080"/>
            <a:ext cx="5486400" cy="384048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200"/>
              </a:spcAft>
            </a:pPr>
            <a:r>
              <a:rPr sz="1500" b="0" i="0">
                <a:solidFill>
                  <a:srgbClr val="B45309"/>
                </a:solidFill>
                <a:latin typeface="Arial"/>
              </a:rPr>
              <a:t>[Two to four sentences describing the property: type, size, location, condition.]</a:t>
            </a:r>
          </a:p>
          <a:p>
            <a:pPr algn="l">
              <a:lnSpc>
                <a:spcPct val="120000"/>
              </a:lnSpc>
              <a:spcAft>
                <a:spcPts val="1200"/>
              </a:spcAft>
            </a:pPr>
            <a:r>
              <a:rPr sz="1500" b="0" i="0">
                <a:solidFill>
                  <a:srgbClr val="B45309"/>
                </a:solidFill>
                <a:latin typeface="Arial"/>
              </a:rPr>
              <a:t>[Site and building details: stories, construction, parking, amenities.]</a:t>
            </a:r>
          </a:p>
          <a:p>
            <a:pPr algn="l">
              <a:lnSpc>
                <a:spcPct val="120000"/>
              </a:lnSpc>
              <a:spcAft>
                <a:spcPts val="1200"/>
              </a:spcAft>
            </a:pPr>
            <a:r>
              <a:rPr sz="1500" b="0" i="0">
                <a:solidFill>
                  <a:srgbClr val="B45309"/>
                </a:solidFill>
                <a:latin typeface="Arial"/>
              </a:rPr>
              <a:t>[Recent capital improvements, with dates.]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583680" y="1783080"/>
            <a:ext cx="4937760" cy="38404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83680" y="1783080"/>
            <a:ext cx="4937760" cy="38404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[Decorative photo]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THE ASSET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Photos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Net Lease Broker Opinion of Value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Six of your best property photos with short captions. Exterior first, then interiors and amenities.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1783080"/>
            <a:ext cx="35661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" y="1783080"/>
            <a:ext cx="35661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[Photo 1 and caption]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389120" y="1783080"/>
            <a:ext cx="35661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389120" y="1783080"/>
            <a:ext cx="35661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[Photo 2 and caption]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138159" y="1783080"/>
            <a:ext cx="35661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138159" y="1783080"/>
            <a:ext cx="35661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[Photo 3 and caption]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40080" y="3703320"/>
            <a:ext cx="35661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703320"/>
            <a:ext cx="35661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[Photo 4 and caption]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389120" y="3703320"/>
            <a:ext cx="35661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389120" y="3703320"/>
            <a:ext cx="35661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[Photo 5 and caption]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138159" y="3703320"/>
            <a:ext cx="35661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138159" y="3703320"/>
            <a:ext cx="35661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[Photo 6 and caption]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FINANCIALS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Lease Summary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Net Lease Broker Opinion of Value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Abstract the lease from the executed document: one row per term. Quote the lease, do not paraphrase from memory.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7315200" cy="41148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2926080"/>
                <a:gridCol w="4389120"/>
              </a:tblGrid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</a:rPr>
                        <a:t>Term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</a:rPr>
                        <a:t>Detail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1F2937"/>
                          </a:solidFill>
                          <a:latin typeface="Arial"/>
                        </a:rPr>
                        <a:t>Tenant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1F2937"/>
                          </a:solidFill>
                          <a:latin typeface="Arial"/>
                        </a:rPr>
                        <a:t>Guarantor (corporate / franchisee / none)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1F2937"/>
                          </a:solidFill>
                          <a:latin typeface="Arial"/>
                        </a:rPr>
                        <a:t>Lease commencement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1F2937"/>
                          </a:solidFill>
                          <a:latin typeface="Arial"/>
                        </a:rPr>
                        <a:t>Lease expiration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1F2937"/>
                          </a:solidFill>
                          <a:latin typeface="Arial"/>
                        </a:rPr>
                        <a:t>Current annual base rent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1F2937"/>
                          </a:solidFill>
                          <a:latin typeface="Arial"/>
                        </a:rPr>
                        <a:t>Rent bumps (amount and timing)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1F2937"/>
                          </a:solidFill>
                          <a:latin typeface="Arial"/>
                        </a:rPr>
                        <a:t>Renewal options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1F2937"/>
                          </a:solidFill>
                          <a:latin typeface="Arial"/>
                        </a:rPr>
                        <a:t>Who pays roof, structure, taxes, insurance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SALE COMPARABLES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Sale Comps Summary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Net Lease Broker Opinion of Value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Net Lease sales close to the subject in size, age and tenancy. Cite the source and sale dates; add an averages row and the subject.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10911531" cy="27432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470324"/>
                <a:gridCol w="1881299"/>
                <a:gridCol w="1222844"/>
                <a:gridCol w="1222844"/>
                <a:gridCol w="1222844"/>
                <a:gridCol w="1222844"/>
                <a:gridCol w="1222844"/>
                <a:gridCol w="1222844"/>
                <a:gridCol w="1222844"/>
              </a:tblGrid>
              <a:tr h="457200"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#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Property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Tenant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Remaining term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Sale price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Cap rate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Price per SF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Lease type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Guarantor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SALE COMPARABLES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Sale Comps Detailed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Net Lease Broker Opinion of Value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One page per comp: photo and facts. Repeat this page for each comp.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1783080"/>
            <a:ext cx="3657600" cy="237744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" y="1783080"/>
            <a:ext cx="3657600" cy="237744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[Comp photo]</a:t>
            </a:r>
          </a:p>
        </p:txBody>
      </p:sp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4480560" y="1783080"/>
          <a:ext cx="7040880" cy="3072384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2926080"/>
                <a:gridCol w="4114800"/>
              </a:tblGrid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Item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Detail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B45309"/>
                          </a:solidFill>
                          <a:latin typeface="Arial"/>
                        </a:rPr>
                        <a:t>[Comp name, address]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Built/Renovated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Units / Rentable area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Sale price / date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Price per unit / per area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Cap rate / GRM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Lot size / unit type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RENT COMPARABLES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Rent Comps Summary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Net Lease Broker Opinion of Value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Competing net lease properties' rents or rates beside the subject, with the same basis (NNN, full service, per month) in every row.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10911531" cy="27432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2518046"/>
                <a:gridCol w="1678697"/>
                <a:gridCol w="1678697"/>
                <a:gridCol w="1678697"/>
                <a:gridCol w="1678697"/>
                <a:gridCol w="1678697"/>
              </a:tblGrid>
              <a:tr h="457200"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Property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Tenant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Rent per SF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Term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Escalations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Lease type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FINANCIALS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Income and Expenses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Net Lease Broker Opinion of Value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Current and proforma income and expense lines down to NOI, from the seller's statements. Label proforma as proforma.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7315200" cy="36576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3474720"/>
                <a:gridCol w="1920240"/>
                <a:gridCol w="1920240"/>
              </a:tblGrid>
              <a:tr h="457200"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</a:rPr>
                        <a:t>Current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</a:rPr>
                        <a:t>Proforma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B45309"/>
                          </a:solidFill>
                          <a:latin typeface="Arial"/>
                        </a:rPr>
                        <a:t>[Income line 1]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B45309"/>
                          </a:solidFill>
                          <a:latin typeface="Arial"/>
                        </a:rPr>
                        <a:t>[Income line 2]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1F2937"/>
                          </a:solidFill>
                          <a:latin typeface="Arial"/>
                        </a:rPr>
                        <a:t>Effective gross income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B45309"/>
                          </a:solidFill>
                          <a:latin typeface="Arial"/>
                        </a:rPr>
                        <a:t>[Expense category 1]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[($ 00,000)]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[($ 00,000)]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B45309"/>
                          </a:solidFill>
                          <a:latin typeface="Arial"/>
                        </a:rPr>
                        <a:t>[Expense category 2]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[($ 00,000)]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[($ 00,000)]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1F2937"/>
                          </a:solidFill>
                          <a:latin typeface="Arial"/>
                        </a:rPr>
                        <a:t>Total operating expenses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[($ 000,000)]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[($ 000,000)]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1F2937"/>
                          </a:solidFill>
                          <a:latin typeface="Arial"/>
                        </a:rPr>
                        <a:t>Net operating income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8229600" y="1783080"/>
            <a:ext cx="3291840" cy="18288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[Source of the figures and period covered.]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OPINION OF VALUE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Valuation Approach and Reconciliation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Net Lease Broker Opinion of Value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How you got to the number: the approaches used, their weights, and why. Say plainly that a BOV is not an appraisal.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1783080"/>
            <a:ext cx="6400800" cy="14630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300" b="0" i="1">
                <a:solidFill>
                  <a:srgbClr val="6B7280"/>
                </a:solidFill>
                <a:latin typeface="Arial"/>
              </a:rPr>
              <a:t>Cap rate on contractual rent, set by tenant credit, remaining term, rent bumps and lease structure; comparable net lease sales with similar tenant and term matter more than location averages.</a:t>
            </a:r>
          </a:p>
        </p:txBody>
      </p:sp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640080" y="3383280"/>
          <a:ext cx="6949440" cy="18288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2084832"/>
                <a:gridCol w="1737360"/>
                <a:gridCol w="1042416"/>
                <a:gridCol w="2084832"/>
              </a:tblGrid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Approach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Indicated value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Weight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Why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Income approach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[$ 0,000,000]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[00%]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Sales comparison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[$ 0,000,000]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[00%]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Concluded value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[$ 0,000,000]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1F2937"/>
                          </a:solidFill>
                          <a:latin typeface="Arial"/>
                        </a:rPr>
                        <a:t>100%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7955279" y="1783080"/>
            <a:ext cx="3566160" cy="3840480"/>
          </a:xfrm>
          <a:prstGeom prst="rect">
            <a:avLst/>
          </a:prstGeom>
          <a:noFill/>
        </p:spPr>
        <p:txBody>
          <a:bodyPr wrap="square" lIns="36576" rIns="36576">
            <a:spAutoFit/>
          </a:bodyPr>
          <a:lstStyle/>
          <a:p>
            <a:pPr marL="201168" indent="-201168">
              <a:lnSpc>
                <a:spcPct val="110000"/>
              </a:lnSpc>
              <a:spcAft>
                <a:spcPts val="600"/>
              </a:spcAft>
              <a:buChar char="•"/>
            </a:pPr>
            <a:r>
              <a:rPr sz="1300" b="0" i="0">
                <a:solidFill>
                  <a:srgbClr val="1F2937"/>
                </a:solidFill>
                <a:latin typeface="Arial"/>
              </a:rPr>
              <a:t>Implied cap rate at concluded value: </a:t>
            </a:r>
            <a:r>
              <a:rPr sz="1300" b="0" i="0">
                <a:solidFill>
                  <a:srgbClr val="B45309"/>
                </a:solidFill>
                <a:latin typeface="Arial"/>
              </a:rPr>
              <a:t>[0.00%]</a:t>
            </a:r>
          </a:p>
          <a:p>
            <a:pPr marL="201168" indent="-201168">
              <a:lnSpc>
                <a:spcPct val="110000"/>
              </a:lnSpc>
              <a:spcAft>
                <a:spcPts val="600"/>
              </a:spcAft>
              <a:buChar char="•"/>
            </a:pPr>
            <a:r>
              <a:rPr sz="1300" b="0" i="0">
                <a:solidFill>
                  <a:srgbClr val="1F2937"/>
                </a:solidFill>
                <a:latin typeface="Arial"/>
              </a:rPr>
              <a:t>Cap rate used in income approach: </a:t>
            </a:r>
            <a:r>
              <a:rPr sz="1300" b="0" i="0">
                <a:solidFill>
                  <a:srgbClr val="B45309"/>
                </a:solidFill>
                <a:latin typeface="Arial"/>
              </a:rPr>
              <a:t>[0.00%]</a:t>
            </a:r>
          </a:p>
          <a:p>
            <a:pPr marL="201168" indent="-201168">
              <a:lnSpc>
                <a:spcPct val="110000"/>
              </a:lnSpc>
              <a:spcAft>
                <a:spcPts val="600"/>
              </a:spcAft>
              <a:buChar char="•"/>
            </a:pPr>
            <a:r>
              <a:rPr sz="1300" b="0" i="0">
                <a:solidFill>
                  <a:srgbClr val="1F2937"/>
                </a:solidFill>
                <a:latin typeface="Arial"/>
              </a:rPr>
              <a:t>Range: </a:t>
            </a:r>
            <a:r>
              <a:rPr sz="1300" b="0" i="0">
                <a:solidFill>
                  <a:srgbClr val="B45309"/>
                </a:solidFill>
                <a:latin typeface="Arial"/>
              </a:rPr>
              <a:t>[$ low]</a:t>
            </a:r>
            <a:r>
              <a:rPr sz="1300" b="0" i="0">
                <a:solidFill>
                  <a:srgbClr val="1F2937"/>
                </a:solidFill>
                <a:latin typeface="Arial"/>
              </a:rPr>
              <a:t> to </a:t>
            </a:r>
            <a:r>
              <a:rPr sz="1300" b="0" i="0">
                <a:solidFill>
                  <a:srgbClr val="B45309"/>
                </a:solidFill>
                <a:latin typeface="Arial"/>
              </a:rPr>
              <a:t>[$ high]</a:t>
            </a:r>
          </a:p>
          <a:p>
            <a:pPr marL="201168" indent="-201168">
              <a:lnSpc>
                <a:spcPct val="110000"/>
              </a:lnSpc>
              <a:spcAft>
                <a:spcPts val="600"/>
              </a:spcAft>
              <a:buChar char="•"/>
            </a:pPr>
            <a:r>
              <a:rPr sz="1300" b="0" i="0">
                <a:solidFill>
                  <a:srgbClr val="1F2937"/>
                </a:solidFill>
                <a:latin typeface="Arial"/>
              </a:rPr>
              <a:t>Effective date: </a:t>
            </a:r>
            <a:r>
              <a:rPr sz="1300" b="0" i="0">
                <a:solidFill>
                  <a:srgbClr val="B45309"/>
                </a:solidFill>
                <a:latin typeface="Arial"/>
              </a:rPr>
              <a:t>[Month Day, Year]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MARKET OVERVIEW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Market Overview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Net Lease Broker Opinion of Value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The net lease market in the submarket and metro, with the source and date of every statistic.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10911532" cy="32004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4166222"/>
                <a:gridCol w="1785523"/>
                <a:gridCol w="1785523"/>
                <a:gridCol w="3174264"/>
              </a:tblGrid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Metric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Submarket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Metro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Source / date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Tenant credit rating or financial summary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[Source, Mon YYYY]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Store count and unit-level sales (if reported)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[Source, Mon YYYY]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Surrounding traffic count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[Source, Mon YYYY]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Population within 3 and 5 miles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[Source, Mon YYYY]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Comparable net lease cap rates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[Source, Mon YYYY]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Competing locations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[Source, Mon YYYY]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