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hyperlink" Target="https://app.intellcre.com/register" TargetMode="Externa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hyperlink" Target="https://app.intellcre.com/register" TargetMode="Externa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hyperlink" Target="https://app.intellcre.com/register" TargetMode="Externa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hyperlink" Target="https://app.intellcre.com/register" TargetMode="Externa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hyperlink" Target="https://app.intellcre.com/register" TargetMode="Externa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hyperlink" Target="https://app.intellcre.com/register" TargetMode="Externa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hyperlink" Target="https://app.intellcre.com/register" TargetMode="Externa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hyperlink" Target="https://app.intellcre.com/register" TargetMode="Externa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hyperlink" Target="https://app.intellcre.com/register" TargetMode="Externa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hyperlink" Target="https://app.intellcre.com/register" TargetMode="Externa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hyperlink" Target="https://app.intellcre.com/register" TargetMode="Externa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hyperlink" Target="https://app.intellcre.com/register" TargetMode="Externa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0F2A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320040" cy="6858000"/>
          </a:xfrm>
          <a:prstGeom prst="rect">
            <a:avLst/>
          </a:prstGeom>
          <a:solidFill>
            <a:srgbClr val="2F6F8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Rectangle 3"/>
          <p:cNvSpPr/>
          <p:nvPr/>
        </p:nvSpPr>
        <p:spPr>
          <a:xfrm>
            <a:off x="914400" y="548640"/>
            <a:ext cx="2377440" cy="822960"/>
          </a:xfrm>
          <a:prstGeom prst="rect">
            <a:avLst/>
          </a:prstGeom>
          <a:solidFill>
            <a:srgbClr val="F3F4F6"/>
          </a:solidFill>
          <a:ln w="9525">
            <a:solidFill>
              <a:srgbClr val="D1D5DB"/>
            </a:solidFill>
            <a:prstDash val="dash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914400" y="548640"/>
            <a:ext cx="2377440" cy="822960"/>
          </a:xfrm>
          <a:prstGeom prst="rect">
            <a:avLst/>
          </a:prstGeom>
          <a:noFill/>
        </p:spPr>
        <p:txBody>
          <a:bodyPr wrap="square" anchor="ctr" lIns="36576" rIns="36576" tIns="18288" bIns="18288">
            <a:spAutoFit/>
          </a:bodyPr>
          <a:lstStyle/>
          <a:p>
            <a:pPr algn="ctr">
              <a:lnSpc>
                <a:spcPct val="110000"/>
              </a:lnSpc>
              <a:spcAft>
                <a:spcPts val="0"/>
              </a:spcAft>
            </a:pPr>
            <a:r>
              <a:rPr sz="1200" b="0" i="0">
                <a:solidFill>
                  <a:srgbClr val="B45309"/>
                </a:solidFill>
                <a:latin typeface="Arial"/>
              </a:rPr>
              <a:t>[Brokerage logo]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914400" y="2103120"/>
            <a:ext cx="9144000" cy="36576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1400" b="1" i="0">
                <a:solidFill>
                  <a:srgbClr val="B45309"/>
                </a:solidFill>
                <a:latin typeface="Arial"/>
              </a:rPr>
              <a:t>[Document title: MULTIFAMILY BROKER OPINION OF VALUE]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914400" y="2514600"/>
            <a:ext cx="10058400" cy="36576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1600" b="0" i="0">
                <a:solidFill>
                  <a:srgbClr val="B45309"/>
                </a:solidFill>
                <a:latin typeface="Arial"/>
              </a:rPr>
              <a:t>[Highlight line, optional]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914400" y="2926080"/>
            <a:ext cx="10058400" cy="109728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4800" b="0" i="0">
                <a:solidFill>
                  <a:srgbClr val="B45309"/>
                </a:solidFill>
                <a:latin typeface="Georgia"/>
              </a:rPr>
              <a:t>[Property Name]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914400" y="4023360"/>
            <a:ext cx="10058400" cy="45720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2000" b="0" i="0">
                <a:solidFill>
                  <a:srgbClr val="B45309"/>
                </a:solidFill>
                <a:latin typeface="Arial"/>
              </a:rPr>
              <a:t>[Street Address, City, State ZIP]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914400" y="4526280"/>
            <a:ext cx="10058400" cy="36576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1400" b="0" i="0">
                <a:solidFill>
                  <a:srgbClr val="B45309"/>
                </a:solidFill>
                <a:latin typeface="Arial"/>
              </a:rPr>
              <a:t>[Additional line, optional]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914400" y="5760720"/>
            <a:ext cx="10058400" cy="45720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1000" b="0" i="1">
                <a:solidFill>
                  <a:srgbClr val="BFD7E5"/>
                </a:solidFill>
                <a:latin typeface="Arial"/>
              </a:rPr>
              <a:t>WHAT GOES HERE:  Replace the logo box, the title lines, the property name and address (from the Cover Page settings). Leave a line blank to hide it.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28016"/>
          </a:xfrm>
          <a:prstGeom prst="rect">
            <a:avLst/>
          </a:prstGeom>
          <a:solidFill>
            <a:srgbClr val="0F2A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457200"/>
            <a:ext cx="10058400" cy="73152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3200" b="0" i="0">
                <a:solidFill>
                  <a:srgbClr val="0F2A43"/>
                </a:solidFill>
                <a:latin typeface="Georgia"/>
              </a:rPr>
              <a:t>How to use this template</a:t>
            </a:r>
          </a:p>
        </p:txBody>
      </p:sp>
      <p:sp>
        <p:nvSpPr>
          <p:cNvPr id="4" name="Rectangle 3"/>
          <p:cNvSpPr/>
          <p:nvPr/>
        </p:nvSpPr>
        <p:spPr>
          <a:xfrm>
            <a:off x="640080" y="1280160"/>
            <a:ext cx="822960" cy="45720"/>
          </a:xfrm>
          <a:prstGeom prst="rect">
            <a:avLst/>
          </a:prstGeom>
          <a:solidFill>
            <a:srgbClr val="2F6F8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640080" y="1645920"/>
            <a:ext cx="6766560" cy="4023360"/>
          </a:xfrm>
          <a:prstGeom prst="rect">
            <a:avLst/>
          </a:prstGeom>
          <a:noFill/>
        </p:spPr>
        <p:txBody>
          <a:bodyPr wrap="square" lIns="36576" rIns="36576">
            <a:spAutoFit/>
          </a:bodyPr>
          <a:lstStyle/>
          <a:p>
            <a:pPr marL="201168" indent="-201168">
              <a:lnSpc>
                <a:spcPct val="110000"/>
              </a:lnSpc>
              <a:spcAft>
                <a:spcPts val="1000"/>
              </a:spcAft>
              <a:buChar char="•"/>
            </a:pPr>
            <a:r>
              <a:rPr sz="1500" b="0" i="0">
                <a:solidFill>
                  <a:srgbClr val="1F2937"/>
                </a:solidFill>
                <a:latin typeface="Arial"/>
              </a:rPr>
              <a:t>Everything in </a:t>
            </a:r>
            <a:r>
              <a:rPr sz="1500" b="0" i="0">
                <a:solidFill>
                  <a:srgbClr val="B45309"/>
                </a:solidFill>
                <a:latin typeface="Arial"/>
              </a:rPr>
              <a:t>[square brackets]</a:t>
            </a:r>
            <a:r>
              <a:rPr sz="1500" b="0" i="0">
                <a:solidFill>
                  <a:srgbClr val="1F2937"/>
                </a:solidFill>
                <a:latin typeface="Arial"/>
              </a:rPr>
              <a:t> and amber is a placeholder. Replace it with your own facts.</a:t>
            </a:r>
          </a:p>
          <a:p>
            <a:pPr marL="201168" indent="-201168">
              <a:lnSpc>
                <a:spcPct val="110000"/>
              </a:lnSpc>
              <a:spcAft>
                <a:spcPts val="1000"/>
              </a:spcAft>
              <a:buChar char="•"/>
            </a:pPr>
            <a:r>
              <a:rPr sz="1500" b="0" i="0">
                <a:solidFill>
                  <a:srgbClr val="1F2937"/>
                </a:solidFill>
                <a:latin typeface="Arial"/>
              </a:rPr>
              <a:t>Each page has a "What goes here" line at the bottom. Delete those lines (and this slide) before you send.</a:t>
            </a:r>
          </a:p>
          <a:p>
            <a:pPr marL="201168" indent="-201168">
              <a:lnSpc>
                <a:spcPct val="110000"/>
              </a:lnSpc>
              <a:spcAft>
                <a:spcPts val="1000"/>
              </a:spcAft>
              <a:buChar char="•"/>
            </a:pPr>
            <a:r>
              <a:rPr sz="1500" b="0" i="0">
                <a:solidFill>
                  <a:srgbClr val="1F2937"/>
                </a:solidFill>
                <a:latin typeface="Arial"/>
              </a:rPr>
              <a:t>Recolor the navy and steel-blue shapes to your brokerage colors and add your logo.</a:t>
            </a:r>
          </a:p>
          <a:p>
            <a:pPr marL="201168" indent="-201168">
              <a:lnSpc>
                <a:spcPct val="110000"/>
              </a:lnSpc>
              <a:spcAft>
                <a:spcPts val="1000"/>
              </a:spcAft>
              <a:buChar char="•"/>
            </a:pPr>
            <a:r>
              <a:rPr sz="1500" b="0" i="0">
                <a:solidFill>
                  <a:srgbClr val="1F2937"/>
                </a:solidFill>
                <a:latin typeface="Arial"/>
              </a:rPr>
              <a:t>Use only facts you can source. Label projections as projections. Never publish figures you cannot verify.</a:t>
            </a:r>
          </a:p>
          <a:p>
            <a:pPr marL="201168" indent="-201168">
              <a:lnSpc>
                <a:spcPct val="110000"/>
              </a:lnSpc>
              <a:spcAft>
                <a:spcPts val="1000"/>
              </a:spcAft>
              <a:buChar char="•"/>
            </a:pPr>
            <a:r>
              <a:rPr sz="1500" b="0" i="0">
                <a:solidFill>
                  <a:srgbClr val="1F2937"/>
                </a:solidFill>
                <a:latin typeface="Arial"/>
              </a:rPr>
              <a:t>This template contains no real property data. The page order matches the default Multifamily Broker Opinion of Value in IntellCRE.</a:t>
            </a:r>
          </a:p>
        </p:txBody>
      </p:sp>
      <p:sp>
        <p:nvSpPr>
          <p:cNvPr id="6" name="Rectangle 5"/>
          <p:cNvSpPr/>
          <p:nvPr/>
        </p:nvSpPr>
        <p:spPr>
          <a:xfrm>
            <a:off x="7772400" y="1645920"/>
            <a:ext cx="3749039" cy="3017520"/>
          </a:xfrm>
          <a:prstGeom prst="rect">
            <a:avLst/>
          </a:prstGeom>
          <a:solidFill>
            <a:srgbClr val="0F2A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8046720" y="1828800"/>
            <a:ext cx="3200400" cy="128016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2600" b="0" i="0">
                <a:solidFill>
                  <a:srgbClr val="FFFFFF"/>
                </a:solidFill>
                <a:latin typeface="Georgia"/>
              </a:rPr>
              <a:t>Skip the typing.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046720" y="2651760"/>
            <a:ext cx="3200400" cy="109728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1400" b="0" i="0">
                <a:solidFill>
                  <a:srgbClr val="BFD7E5"/>
                </a:solidFill>
                <a:latin typeface="Arial"/>
              </a:rPr>
              <a:t>IntellCRE builds this Multifamily Broker Opinion of Value from your deal documents. Free to start.</a:t>
            </a:r>
          </a:p>
        </p:txBody>
      </p:sp>
      <p:sp>
        <p:nvSpPr>
          <p:cNvPr id="9" name="Rectangle 8"/>
          <p:cNvSpPr/>
          <p:nvPr/>
        </p:nvSpPr>
        <p:spPr>
          <a:xfrm>
            <a:off x="8046720" y="3749039"/>
            <a:ext cx="3200400" cy="548640"/>
          </a:xfrm>
          <a:prstGeom prst="rect">
            <a:avLst/>
          </a:prstGeom>
          <a:solidFill>
            <a:srgbClr val="2F6F8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8046720" y="3749039"/>
            <a:ext cx="3200400" cy="54864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/>
            <a:r>
              <a:rPr sz="1200" b="1">
                <a:solidFill>
                  <a:srgbClr val="FFFFFF"/>
                </a:solidFill>
                <a:latin typeface="Arial"/>
                <a:hlinkClick r:id="rId2"/>
              </a:rPr>
              <a:t>Try IntellCRE: app.intellcre.com/register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28016"/>
          </a:xfrm>
          <a:prstGeom prst="rect">
            <a:avLst/>
          </a:prstGeom>
          <a:solidFill>
            <a:srgbClr val="0F2A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7315200" cy="27432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1100" b="1" i="0">
                <a:solidFill>
                  <a:srgbClr val="2F6F8F"/>
                </a:solidFill>
                <a:latin typeface="Arial"/>
              </a:rPr>
              <a:t>INTRO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0080"/>
            <a:ext cx="10911535" cy="73152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3000" b="0" i="0">
                <a:solidFill>
                  <a:srgbClr val="0F2A43"/>
                </a:solidFill>
                <a:latin typeface="Georgia"/>
              </a:rPr>
              <a:t>Presented By</a:t>
            </a:r>
          </a:p>
        </p:txBody>
      </p:sp>
      <p:sp>
        <p:nvSpPr>
          <p:cNvPr id="5" name="Rectangle 4"/>
          <p:cNvSpPr/>
          <p:nvPr/>
        </p:nvSpPr>
        <p:spPr>
          <a:xfrm>
            <a:off x="640080" y="1389888"/>
            <a:ext cx="822960" cy="45720"/>
          </a:xfrm>
          <a:prstGeom prst="rect">
            <a:avLst/>
          </a:prstGeom>
          <a:solidFill>
            <a:srgbClr val="2F6F8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640080" y="6355080"/>
            <a:ext cx="10911535" cy="9144"/>
          </a:xfrm>
          <a:prstGeom prst="rect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640080" y="6400800"/>
            <a:ext cx="8229600" cy="27432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1000" b="0" i="0">
                <a:solidFill>
                  <a:srgbClr val="B45309"/>
                </a:solidFill>
                <a:latin typeface="Arial"/>
              </a:rPr>
              <a:t>[Property Name]</a:t>
            </a:r>
            <a:r>
              <a:rPr sz="1000" b="0" i="0">
                <a:solidFill>
                  <a:srgbClr val="6B7280"/>
                </a:solidFill>
                <a:latin typeface="Arial"/>
              </a:rPr>
              <a:t>  ·  Multifamily Broker Opinion of Value  ·  Confidential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1002975" y="6400800"/>
            <a:ext cx="548640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fld id="{B6F15528-21DE-4FAA-801E-634DDDAF4B2B}" type="slidenum">
              <a:rPr lang="en-US" sz="1000">
                <a:solidFill>
                  <a:srgbClr val="6B7280"/>
                </a:solidFill>
                <a:latin typeface="Arial"/>
              </a:rPr>
              <a:t>‹#›</a:t>
            </a:fld>
          </a:p>
        </p:txBody>
      </p:sp>
      <p:sp>
        <p:nvSpPr>
          <p:cNvPr id="9" name="TextBox 8"/>
          <p:cNvSpPr txBox="1"/>
          <p:nvPr/>
        </p:nvSpPr>
        <p:spPr>
          <a:xfrm>
            <a:off x="640080" y="5788152"/>
            <a:ext cx="7498079" cy="50292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1000" b="0" i="1">
                <a:solidFill>
                  <a:srgbClr val="6B7280"/>
                </a:solidFill>
                <a:latin typeface="Arial"/>
              </a:rPr>
              <a:t>WHAT GOES HERE:  Your brokerage details and counsel-approved confidentiality and disclaimer text.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8229600" y="5788152"/>
            <a:ext cx="3319272" cy="5029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sz="1000" b="1">
                <a:solidFill>
                  <a:srgbClr val="2F6F8F"/>
                </a:solidFill>
                <a:latin typeface="Arial"/>
                <a:hlinkClick r:id="rId2"/>
              </a:rPr>
              <a:t>Fill this page from your deal: try IntellCRE, free to start</a:t>
            </a:r>
          </a:p>
        </p:txBody>
      </p:sp>
      <p:sp>
        <p:nvSpPr>
          <p:cNvPr id="11" name="Rectangle 10"/>
          <p:cNvSpPr/>
          <p:nvPr/>
        </p:nvSpPr>
        <p:spPr>
          <a:xfrm>
            <a:off x="640080" y="1783080"/>
            <a:ext cx="2743200" cy="1097280"/>
          </a:xfrm>
          <a:prstGeom prst="rect">
            <a:avLst/>
          </a:prstGeom>
          <a:solidFill>
            <a:srgbClr val="F3F4F6"/>
          </a:solidFill>
          <a:ln w="9525">
            <a:solidFill>
              <a:srgbClr val="D1D5DB"/>
            </a:solidFill>
            <a:prstDash val="dash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640080" y="1783080"/>
            <a:ext cx="2743200" cy="1097280"/>
          </a:xfrm>
          <a:prstGeom prst="rect">
            <a:avLst/>
          </a:prstGeom>
          <a:noFill/>
        </p:spPr>
        <p:txBody>
          <a:bodyPr wrap="square" anchor="ctr" lIns="36576" rIns="36576" tIns="18288" bIns="18288">
            <a:spAutoFit/>
          </a:bodyPr>
          <a:lstStyle/>
          <a:p>
            <a:pPr algn="ctr">
              <a:lnSpc>
                <a:spcPct val="110000"/>
              </a:lnSpc>
              <a:spcAft>
                <a:spcPts val="0"/>
              </a:spcAft>
            </a:pPr>
            <a:r>
              <a:rPr sz="1200" b="0" i="0">
                <a:solidFill>
                  <a:srgbClr val="B45309"/>
                </a:solidFill>
                <a:latin typeface="Arial"/>
              </a:rPr>
              <a:t>[Brokerage logo]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640080" y="3063240"/>
            <a:ext cx="3840480" cy="146304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1400" b="0" i="0">
                <a:solidFill>
                  <a:srgbClr val="B45309"/>
                </a:solidFill>
                <a:latin typeface="Arial"/>
              </a:rPr>
              <a:t>[Brokerage name]</a:t>
            </a:r>
          </a:p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1400" b="0" i="0">
                <a:solidFill>
                  <a:srgbClr val="B45309"/>
                </a:solidFill>
                <a:latin typeface="Arial"/>
              </a:rPr>
              <a:t>[Office address]</a:t>
            </a:r>
          </a:p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1400" b="0" i="0">
                <a:solidFill>
                  <a:srgbClr val="B45309"/>
                </a:solidFill>
                <a:latin typeface="Arial"/>
              </a:rPr>
              <a:t>[Phone  ·  Website]</a:t>
            </a:r>
          </a:p>
        </p:txBody>
      </p:sp>
      <p:sp>
        <p:nvSpPr>
          <p:cNvPr id="14" name="Rectangle 13"/>
          <p:cNvSpPr/>
          <p:nvPr/>
        </p:nvSpPr>
        <p:spPr>
          <a:xfrm>
            <a:off x="4846320" y="1783080"/>
            <a:ext cx="6675120" cy="3749039"/>
          </a:xfrm>
          <a:prstGeom prst="rect">
            <a:avLst/>
          </a:prstGeom>
          <a:solidFill>
            <a:srgbClr val="F3F4F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5074920" y="1920240"/>
            <a:ext cx="6217920" cy="27432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1100" b="1" i="0">
                <a:solidFill>
                  <a:srgbClr val="6B7280"/>
                </a:solidFill>
                <a:latin typeface="Arial"/>
              </a:rPr>
              <a:t>CONFIDENTIALITY AND DISCLAIMER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5074920" y="2286000"/>
            <a:ext cx="6217920" cy="310896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1000"/>
              </a:spcAft>
            </a:pPr>
            <a:r>
              <a:rPr sz="1300" b="0" i="0">
                <a:solidFill>
                  <a:srgbClr val="B45309"/>
                </a:solidFill>
                <a:latin typeface="Arial"/>
              </a:rPr>
              <a:t>[Insert your brokerage's counsel-approved confidentiality notice.]</a:t>
            </a:r>
          </a:p>
          <a:p>
            <a:pPr algn="l">
              <a:lnSpc>
                <a:spcPct val="110000"/>
              </a:lnSpc>
              <a:spcAft>
                <a:spcPts val="1000"/>
              </a:spcAft>
            </a:pPr>
            <a:r>
              <a:rPr sz="1300" b="0" i="0">
                <a:solidFill>
                  <a:srgbClr val="B45309"/>
                </a:solidFill>
                <a:latin typeface="Arial"/>
              </a:rPr>
              <a:t>[Insert your brokerage's counsel-approved disclaimer.]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28016"/>
          </a:xfrm>
          <a:prstGeom prst="rect">
            <a:avLst/>
          </a:prstGeom>
          <a:solidFill>
            <a:srgbClr val="0F2A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7315200" cy="27432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1100" b="1" i="0">
                <a:solidFill>
                  <a:srgbClr val="2F6F8F"/>
                </a:solidFill>
                <a:latin typeface="Arial"/>
              </a:rPr>
              <a:t>OPINION OF VALUE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0080"/>
            <a:ext cx="10911535" cy="73152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3000" b="0" i="0">
                <a:solidFill>
                  <a:srgbClr val="0F2A43"/>
                </a:solidFill>
                <a:latin typeface="Georgia"/>
              </a:rPr>
              <a:t>Executive Summary: Price Estimate</a:t>
            </a:r>
          </a:p>
        </p:txBody>
      </p:sp>
      <p:sp>
        <p:nvSpPr>
          <p:cNvPr id="5" name="Rectangle 4"/>
          <p:cNvSpPr/>
          <p:nvPr/>
        </p:nvSpPr>
        <p:spPr>
          <a:xfrm>
            <a:off x="640080" y="1389888"/>
            <a:ext cx="822960" cy="45720"/>
          </a:xfrm>
          <a:prstGeom prst="rect">
            <a:avLst/>
          </a:prstGeom>
          <a:solidFill>
            <a:srgbClr val="2F6F8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640080" y="6355080"/>
            <a:ext cx="10911535" cy="9144"/>
          </a:xfrm>
          <a:prstGeom prst="rect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640080" y="6400800"/>
            <a:ext cx="8229600" cy="27432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1000" b="0" i="0">
                <a:solidFill>
                  <a:srgbClr val="B45309"/>
                </a:solidFill>
                <a:latin typeface="Arial"/>
              </a:rPr>
              <a:t>[Property Name]</a:t>
            </a:r>
            <a:r>
              <a:rPr sz="1000" b="0" i="0">
                <a:solidFill>
                  <a:srgbClr val="6B7280"/>
                </a:solidFill>
                <a:latin typeface="Arial"/>
              </a:rPr>
              <a:t>  ·  Multifamily Broker Opinion of Value  ·  Confidential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1002975" y="6400800"/>
            <a:ext cx="548640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fld id="{B6F15528-21DE-4FAA-801E-634DDDAF4B2B}" type="slidenum">
              <a:rPr lang="en-US" sz="1000">
                <a:solidFill>
                  <a:srgbClr val="6B7280"/>
                </a:solidFill>
                <a:latin typeface="Arial"/>
              </a:rPr>
              <a:t>‹#›</a:t>
            </a:fld>
          </a:p>
        </p:txBody>
      </p:sp>
      <p:sp>
        <p:nvSpPr>
          <p:cNvPr id="9" name="TextBox 8"/>
          <p:cNvSpPr txBox="1"/>
          <p:nvPr/>
        </p:nvSpPr>
        <p:spPr>
          <a:xfrm>
            <a:off x="640080" y="5788152"/>
            <a:ext cx="7498079" cy="50292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1000" b="0" i="1">
                <a:solidFill>
                  <a:srgbClr val="6B7280"/>
                </a:solidFill>
                <a:latin typeface="Arial"/>
              </a:rPr>
              <a:t>WHAT GOES HERE:  Your concluded value and the range around it, with the metrics an owner of this type of property checks first. State the effective date.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8229600" y="5788152"/>
            <a:ext cx="3319272" cy="5029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sz="1000" b="1">
                <a:solidFill>
                  <a:srgbClr val="2F6F8F"/>
                </a:solidFill>
                <a:latin typeface="Arial"/>
                <a:hlinkClick r:id="rId2"/>
              </a:rPr>
              <a:t>Fill this page from your deal: try IntellCRE, free to start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640080" y="1737360"/>
            <a:ext cx="5486400" cy="27432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1100" b="1" i="0">
                <a:solidFill>
                  <a:srgbClr val="6B7280"/>
                </a:solidFill>
                <a:latin typeface="Arial"/>
              </a:rPr>
              <a:t>CONCLUDED VALUE (OPINION OF VALUE)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640080" y="2011680"/>
            <a:ext cx="5486400" cy="91440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4800" b="0" i="0">
                <a:solidFill>
                  <a:srgbClr val="B45309"/>
                </a:solidFill>
                <a:latin typeface="Georgia"/>
              </a:rPr>
              <a:t>[$ 0,000,000]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640080" y="2971800"/>
            <a:ext cx="5486400" cy="36576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1300" b="0" i="0">
                <a:solidFill>
                  <a:srgbClr val="6B7280"/>
                </a:solidFill>
                <a:latin typeface="Arial"/>
              </a:rPr>
              <a:t>Effective date: </a:t>
            </a:r>
            <a:r>
              <a:rPr sz="1300" b="0" i="0">
                <a:solidFill>
                  <a:srgbClr val="B45309"/>
                </a:solidFill>
                <a:latin typeface="Arial"/>
              </a:rPr>
              <a:t>[Month Day, Year]</a:t>
            </a:r>
            <a:r>
              <a:rPr sz="1300" b="0" i="0">
                <a:solidFill>
                  <a:srgbClr val="6B7280"/>
                </a:solidFill>
                <a:latin typeface="Arial"/>
              </a:rPr>
              <a:t>    Range: </a:t>
            </a:r>
            <a:r>
              <a:rPr sz="1300" b="0" i="0">
                <a:solidFill>
                  <a:srgbClr val="B45309"/>
                </a:solidFill>
                <a:latin typeface="Arial"/>
              </a:rPr>
              <a:t>[$ low]</a:t>
            </a:r>
            <a:r>
              <a:rPr sz="1300" b="0" i="0">
                <a:solidFill>
                  <a:srgbClr val="6B7280"/>
                </a:solidFill>
                <a:latin typeface="Arial"/>
              </a:rPr>
              <a:t> to </a:t>
            </a:r>
            <a:r>
              <a:rPr sz="1300" b="0" i="0">
                <a:solidFill>
                  <a:srgbClr val="B45309"/>
                </a:solidFill>
                <a:latin typeface="Arial"/>
              </a:rPr>
              <a:t>[$ high]</a:t>
            </a:r>
          </a:p>
        </p:txBody>
      </p:sp>
      <p:sp>
        <p:nvSpPr>
          <p:cNvPr id="14" name="Rectangle 13"/>
          <p:cNvSpPr/>
          <p:nvPr/>
        </p:nvSpPr>
        <p:spPr>
          <a:xfrm>
            <a:off x="640080" y="3977639"/>
            <a:ext cx="5486400" cy="128016"/>
          </a:xfrm>
          <a:prstGeom prst="rect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Rectangle 14"/>
          <p:cNvSpPr/>
          <p:nvPr/>
        </p:nvSpPr>
        <p:spPr>
          <a:xfrm>
            <a:off x="1737360" y="3977639"/>
            <a:ext cx="3291840" cy="128016"/>
          </a:xfrm>
          <a:prstGeom prst="rect">
            <a:avLst/>
          </a:prstGeom>
          <a:solidFill>
            <a:srgbClr val="2F6F8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Rectangle 15"/>
          <p:cNvSpPr/>
          <p:nvPr/>
        </p:nvSpPr>
        <p:spPr>
          <a:xfrm>
            <a:off x="3319272" y="3840480"/>
            <a:ext cx="128016" cy="402336"/>
          </a:xfrm>
          <a:prstGeom prst="rect">
            <a:avLst/>
          </a:prstGeom>
          <a:solidFill>
            <a:srgbClr val="0F2A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640080" y="4297680"/>
            <a:ext cx="5486400" cy="36576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ctr">
              <a:lnSpc>
                <a:spcPct val="110000"/>
              </a:lnSpc>
              <a:spcAft>
                <a:spcPts val="0"/>
              </a:spcAft>
            </a:pPr>
            <a:r>
              <a:rPr sz="1200" b="0" i="0">
                <a:solidFill>
                  <a:srgbClr val="6B7280"/>
                </a:solidFill>
                <a:latin typeface="Arial"/>
              </a:rPr>
              <a:t>Low  ·  Concluded  ·  High</a:t>
            </a:r>
          </a:p>
        </p:txBody>
      </p:sp>
      <p:sp>
        <p:nvSpPr>
          <p:cNvPr id="18" name="Rectangle 17"/>
          <p:cNvSpPr/>
          <p:nvPr/>
        </p:nvSpPr>
        <p:spPr>
          <a:xfrm>
            <a:off x="6675120" y="1783080"/>
            <a:ext cx="2377440" cy="1143000"/>
          </a:xfrm>
          <a:prstGeom prst="rect">
            <a:avLst/>
          </a:prstGeom>
          <a:solidFill>
            <a:srgbClr val="F3F4F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Rectangle 18"/>
          <p:cNvSpPr/>
          <p:nvPr/>
        </p:nvSpPr>
        <p:spPr>
          <a:xfrm>
            <a:off x="6675120" y="1783080"/>
            <a:ext cx="54864" cy="1143000"/>
          </a:xfrm>
          <a:prstGeom prst="rect">
            <a:avLst/>
          </a:prstGeom>
          <a:solidFill>
            <a:srgbClr val="2F6F8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6858000" y="1856231"/>
            <a:ext cx="2103120" cy="27432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1000" b="1" i="0">
                <a:solidFill>
                  <a:srgbClr val="6B7280"/>
                </a:solidFill>
                <a:latin typeface="Arial"/>
              </a:rPr>
              <a:t>PRICE PER UNIT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6858000" y="2130552"/>
            <a:ext cx="2103120" cy="731520"/>
          </a:xfrm>
          <a:prstGeom prst="rect">
            <a:avLst/>
          </a:prstGeom>
          <a:noFill/>
        </p:spPr>
        <p:txBody>
          <a:bodyPr wrap="square" anchor="ctr" lIns="36576" rIns="36576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1600" b="0" i="0">
                <a:solidFill>
                  <a:srgbClr val="B45309"/>
                </a:solidFill>
                <a:latin typeface="Georgia"/>
              </a:rPr>
              <a:t>[ ]</a:t>
            </a:r>
          </a:p>
        </p:txBody>
      </p:sp>
      <p:sp>
        <p:nvSpPr>
          <p:cNvPr id="22" name="Rectangle 21"/>
          <p:cNvSpPr/>
          <p:nvPr/>
        </p:nvSpPr>
        <p:spPr>
          <a:xfrm>
            <a:off x="9144000" y="1783080"/>
            <a:ext cx="2377440" cy="1143000"/>
          </a:xfrm>
          <a:prstGeom prst="rect">
            <a:avLst/>
          </a:prstGeom>
          <a:solidFill>
            <a:srgbClr val="F3F4F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Rectangle 22"/>
          <p:cNvSpPr/>
          <p:nvPr/>
        </p:nvSpPr>
        <p:spPr>
          <a:xfrm>
            <a:off x="9144000" y="1783080"/>
            <a:ext cx="54864" cy="1143000"/>
          </a:xfrm>
          <a:prstGeom prst="rect">
            <a:avLst/>
          </a:prstGeom>
          <a:solidFill>
            <a:srgbClr val="2F6F8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9326880" y="1856231"/>
            <a:ext cx="2103120" cy="27432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1000" b="1" i="0">
                <a:solidFill>
                  <a:srgbClr val="6B7280"/>
                </a:solidFill>
                <a:latin typeface="Arial"/>
              </a:rPr>
              <a:t>IN-PLACE CAP RATE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9326880" y="2130552"/>
            <a:ext cx="2103120" cy="731520"/>
          </a:xfrm>
          <a:prstGeom prst="rect">
            <a:avLst/>
          </a:prstGeom>
          <a:noFill/>
        </p:spPr>
        <p:txBody>
          <a:bodyPr wrap="square" anchor="ctr" lIns="36576" rIns="36576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1600" b="0" i="0">
                <a:solidFill>
                  <a:srgbClr val="B45309"/>
                </a:solidFill>
                <a:latin typeface="Georgia"/>
              </a:rPr>
              <a:t>[ ]</a:t>
            </a:r>
          </a:p>
        </p:txBody>
      </p:sp>
      <p:sp>
        <p:nvSpPr>
          <p:cNvPr id="26" name="Rectangle 25"/>
          <p:cNvSpPr/>
          <p:nvPr/>
        </p:nvSpPr>
        <p:spPr>
          <a:xfrm>
            <a:off x="6675120" y="3063239"/>
            <a:ext cx="2377440" cy="1143000"/>
          </a:xfrm>
          <a:prstGeom prst="rect">
            <a:avLst/>
          </a:prstGeom>
          <a:solidFill>
            <a:srgbClr val="F3F4F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7" name="Rectangle 26"/>
          <p:cNvSpPr/>
          <p:nvPr/>
        </p:nvSpPr>
        <p:spPr>
          <a:xfrm>
            <a:off x="6675120" y="3063239"/>
            <a:ext cx="54864" cy="1143000"/>
          </a:xfrm>
          <a:prstGeom prst="rect">
            <a:avLst/>
          </a:prstGeom>
          <a:solidFill>
            <a:srgbClr val="2F6F8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8" name="TextBox 27"/>
          <p:cNvSpPr txBox="1"/>
          <p:nvPr/>
        </p:nvSpPr>
        <p:spPr>
          <a:xfrm>
            <a:off x="6858000" y="3136391"/>
            <a:ext cx="2103120" cy="27432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1000" b="1" i="0">
                <a:solidFill>
                  <a:srgbClr val="6B7280"/>
                </a:solidFill>
                <a:latin typeface="Arial"/>
              </a:rPr>
              <a:t>PROFORMA CAP RATE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6858000" y="3410711"/>
            <a:ext cx="2103120" cy="731520"/>
          </a:xfrm>
          <a:prstGeom prst="rect">
            <a:avLst/>
          </a:prstGeom>
          <a:noFill/>
        </p:spPr>
        <p:txBody>
          <a:bodyPr wrap="square" anchor="ctr" lIns="36576" rIns="36576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1600" b="0" i="0">
                <a:solidFill>
                  <a:srgbClr val="B45309"/>
                </a:solidFill>
                <a:latin typeface="Georgia"/>
              </a:rPr>
              <a:t>[ ]</a:t>
            </a:r>
          </a:p>
        </p:txBody>
      </p:sp>
      <p:sp>
        <p:nvSpPr>
          <p:cNvPr id="30" name="Rectangle 29"/>
          <p:cNvSpPr/>
          <p:nvPr/>
        </p:nvSpPr>
        <p:spPr>
          <a:xfrm>
            <a:off x="9144000" y="3063239"/>
            <a:ext cx="2377440" cy="1143000"/>
          </a:xfrm>
          <a:prstGeom prst="rect">
            <a:avLst/>
          </a:prstGeom>
          <a:solidFill>
            <a:srgbClr val="F3F4F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1" name="Rectangle 30"/>
          <p:cNvSpPr/>
          <p:nvPr/>
        </p:nvSpPr>
        <p:spPr>
          <a:xfrm>
            <a:off x="9144000" y="3063239"/>
            <a:ext cx="54864" cy="1143000"/>
          </a:xfrm>
          <a:prstGeom prst="rect">
            <a:avLst/>
          </a:prstGeom>
          <a:solidFill>
            <a:srgbClr val="2F6F8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2" name="TextBox 31"/>
          <p:cNvSpPr txBox="1"/>
          <p:nvPr/>
        </p:nvSpPr>
        <p:spPr>
          <a:xfrm>
            <a:off x="9326880" y="3136391"/>
            <a:ext cx="2103120" cy="27432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1000" b="1" i="0">
                <a:solidFill>
                  <a:srgbClr val="6B7280"/>
                </a:solidFill>
                <a:latin typeface="Arial"/>
              </a:rPr>
              <a:t>OCCUPANCY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9326880" y="3410711"/>
            <a:ext cx="2103120" cy="731520"/>
          </a:xfrm>
          <a:prstGeom prst="rect">
            <a:avLst/>
          </a:prstGeom>
          <a:noFill/>
        </p:spPr>
        <p:txBody>
          <a:bodyPr wrap="square" anchor="ctr" lIns="36576" rIns="36576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1600" b="0" i="0">
                <a:solidFill>
                  <a:srgbClr val="B45309"/>
                </a:solidFill>
                <a:latin typeface="Georgia"/>
              </a:rPr>
              <a:t>[ ]</a:t>
            </a:r>
          </a:p>
        </p:txBody>
      </p:sp>
      <p:sp>
        <p:nvSpPr>
          <p:cNvPr id="34" name="Rectangle 33"/>
          <p:cNvSpPr/>
          <p:nvPr/>
        </p:nvSpPr>
        <p:spPr>
          <a:xfrm>
            <a:off x="6675120" y="4343400"/>
            <a:ext cx="2377440" cy="1143000"/>
          </a:xfrm>
          <a:prstGeom prst="rect">
            <a:avLst/>
          </a:prstGeom>
          <a:solidFill>
            <a:srgbClr val="F3F4F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5" name="Rectangle 34"/>
          <p:cNvSpPr/>
          <p:nvPr/>
        </p:nvSpPr>
        <p:spPr>
          <a:xfrm>
            <a:off x="6675120" y="4343400"/>
            <a:ext cx="54864" cy="1143000"/>
          </a:xfrm>
          <a:prstGeom prst="rect">
            <a:avLst/>
          </a:prstGeom>
          <a:solidFill>
            <a:srgbClr val="2F6F8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6" name="TextBox 35"/>
          <p:cNvSpPr txBox="1"/>
          <p:nvPr/>
        </p:nvSpPr>
        <p:spPr>
          <a:xfrm>
            <a:off x="6858000" y="4416552"/>
            <a:ext cx="2103120" cy="27432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1000" b="1" i="0">
                <a:solidFill>
                  <a:srgbClr val="6B7280"/>
                </a:solidFill>
                <a:latin typeface="Arial"/>
              </a:rPr>
              <a:t>AVERAGE IN-PLACE RENT</a:t>
            </a:r>
          </a:p>
        </p:txBody>
      </p:sp>
      <p:sp>
        <p:nvSpPr>
          <p:cNvPr id="37" name="TextBox 36"/>
          <p:cNvSpPr txBox="1"/>
          <p:nvPr/>
        </p:nvSpPr>
        <p:spPr>
          <a:xfrm>
            <a:off x="6858000" y="4690872"/>
            <a:ext cx="2103120" cy="731520"/>
          </a:xfrm>
          <a:prstGeom prst="rect">
            <a:avLst/>
          </a:prstGeom>
          <a:noFill/>
        </p:spPr>
        <p:txBody>
          <a:bodyPr wrap="square" anchor="ctr" lIns="36576" rIns="36576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1600" b="0" i="0">
                <a:solidFill>
                  <a:srgbClr val="B45309"/>
                </a:solidFill>
                <a:latin typeface="Georgia"/>
              </a:rPr>
              <a:t>[ ]</a:t>
            </a:r>
          </a:p>
        </p:txBody>
      </p:sp>
      <p:sp>
        <p:nvSpPr>
          <p:cNvPr id="38" name="Rectangle 37"/>
          <p:cNvSpPr/>
          <p:nvPr/>
        </p:nvSpPr>
        <p:spPr>
          <a:xfrm>
            <a:off x="9144000" y="4343400"/>
            <a:ext cx="2377440" cy="1143000"/>
          </a:xfrm>
          <a:prstGeom prst="rect">
            <a:avLst/>
          </a:prstGeom>
          <a:solidFill>
            <a:srgbClr val="F3F4F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9" name="Rectangle 38"/>
          <p:cNvSpPr/>
          <p:nvPr/>
        </p:nvSpPr>
        <p:spPr>
          <a:xfrm>
            <a:off x="9144000" y="4343400"/>
            <a:ext cx="54864" cy="1143000"/>
          </a:xfrm>
          <a:prstGeom prst="rect">
            <a:avLst/>
          </a:prstGeom>
          <a:solidFill>
            <a:srgbClr val="2F6F8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0" name="TextBox 39"/>
          <p:cNvSpPr txBox="1"/>
          <p:nvPr/>
        </p:nvSpPr>
        <p:spPr>
          <a:xfrm>
            <a:off x="9326880" y="4416552"/>
            <a:ext cx="2103120" cy="27432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1000" b="1" i="0">
                <a:solidFill>
                  <a:srgbClr val="6B7280"/>
                </a:solidFill>
                <a:latin typeface="Arial"/>
              </a:rPr>
              <a:t>LOSS-TO-LEASE</a:t>
            </a:r>
          </a:p>
        </p:txBody>
      </p:sp>
      <p:sp>
        <p:nvSpPr>
          <p:cNvPr id="41" name="TextBox 40"/>
          <p:cNvSpPr txBox="1"/>
          <p:nvPr/>
        </p:nvSpPr>
        <p:spPr>
          <a:xfrm>
            <a:off x="9326880" y="4690872"/>
            <a:ext cx="2103120" cy="731520"/>
          </a:xfrm>
          <a:prstGeom prst="rect">
            <a:avLst/>
          </a:prstGeom>
          <a:noFill/>
        </p:spPr>
        <p:txBody>
          <a:bodyPr wrap="square" anchor="ctr" lIns="36576" rIns="36576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1600" b="0" i="0">
                <a:solidFill>
                  <a:srgbClr val="B45309"/>
                </a:solidFill>
                <a:latin typeface="Georgia"/>
              </a:rPr>
              <a:t>[ ]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28016"/>
          </a:xfrm>
          <a:prstGeom prst="rect">
            <a:avLst/>
          </a:prstGeom>
          <a:solidFill>
            <a:srgbClr val="0F2A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7315200" cy="27432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1100" b="1" i="0">
                <a:solidFill>
                  <a:srgbClr val="2F6F8F"/>
                </a:solidFill>
                <a:latin typeface="Arial"/>
              </a:rPr>
              <a:t>THE ASSET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0080"/>
            <a:ext cx="10911535" cy="73152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3000" b="0" i="0">
                <a:solidFill>
                  <a:srgbClr val="0F2A43"/>
                </a:solidFill>
                <a:latin typeface="Georgia"/>
              </a:rPr>
              <a:t>Property Overview</a:t>
            </a:r>
          </a:p>
        </p:txBody>
      </p:sp>
      <p:sp>
        <p:nvSpPr>
          <p:cNvPr id="5" name="Rectangle 4"/>
          <p:cNvSpPr/>
          <p:nvPr/>
        </p:nvSpPr>
        <p:spPr>
          <a:xfrm>
            <a:off x="640080" y="1389888"/>
            <a:ext cx="822960" cy="45720"/>
          </a:xfrm>
          <a:prstGeom prst="rect">
            <a:avLst/>
          </a:prstGeom>
          <a:solidFill>
            <a:srgbClr val="2F6F8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640080" y="6355080"/>
            <a:ext cx="10911535" cy="9144"/>
          </a:xfrm>
          <a:prstGeom prst="rect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640080" y="6400800"/>
            <a:ext cx="8229600" cy="27432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1000" b="0" i="0">
                <a:solidFill>
                  <a:srgbClr val="B45309"/>
                </a:solidFill>
                <a:latin typeface="Arial"/>
              </a:rPr>
              <a:t>[Property Name]</a:t>
            </a:r>
            <a:r>
              <a:rPr sz="1000" b="0" i="0">
                <a:solidFill>
                  <a:srgbClr val="6B7280"/>
                </a:solidFill>
                <a:latin typeface="Arial"/>
              </a:rPr>
              <a:t>  ·  Multifamily Broker Opinion of Value  ·  Confidential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1002975" y="6400800"/>
            <a:ext cx="548640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fld id="{B6F15528-21DE-4FAA-801E-634DDDAF4B2B}" type="slidenum">
              <a:rPr lang="en-US" sz="1000">
                <a:solidFill>
                  <a:srgbClr val="6B7280"/>
                </a:solidFill>
                <a:latin typeface="Arial"/>
              </a:rPr>
              <a:t>‹#›</a:t>
            </a:fld>
          </a:p>
        </p:txBody>
      </p:sp>
      <p:sp>
        <p:nvSpPr>
          <p:cNvPr id="9" name="TextBox 8"/>
          <p:cNvSpPr txBox="1"/>
          <p:nvPr/>
        </p:nvSpPr>
        <p:spPr>
          <a:xfrm>
            <a:off x="640080" y="5788152"/>
            <a:ext cx="7498079" cy="50292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1000" b="0" i="1">
                <a:solidFill>
                  <a:srgbClr val="6B7280"/>
                </a:solidFill>
                <a:latin typeface="Arial"/>
              </a:rPr>
              <a:t>WHAT GOES HERE:  A short description of the property: type, size, site, condition, amenities, recent improvements.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8229600" y="5788152"/>
            <a:ext cx="3319272" cy="5029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sz="1000" b="1">
                <a:solidFill>
                  <a:srgbClr val="2F6F8F"/>
                </a:solidFill>
                <a:latin typeface="Arial"/>
                <a:hlinkClick r:id="rId2"/>
              </a:rPr>
              <a:t>Fill this page from your deal: try IntellCRE, free to start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640080" y="1783080"/>
            <a:ext cx="5486400" cy="384048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>
              <a:lnSpc>
                <a:spcPct val="120000"/>
              </a:lnSpc>
              <a:spcAft>
                <a:spcPts val="1200"/>
              </a:spcAft>
            </a:pPr>
            <a:r>
              <a:rPr sz="1500" b="0" i="0">
                <a:solidFill>
                  <a:srgbClr val="B45309"/>
                </a:solidFill>
                <a:latin typeface="Arial"/>
              </a:rPr>
              <a:t>[Two to four sentences describing the property: type, size, location, condition.]</a:t>
            </a:r>
          </a:p>
          <a:p>
            <a:pPr algn="l">
              <a:lnSpc>
                <a:spcPct val="120000"/>
              </a:lnSpc>
              <a:spcAft>
                <a:spcPts val="1200"/>
              </a:spcAft>
            </a:pPr>
            <a:r>
              <a:rPr sz="1500" b="0" i="0">
                <a:solidFill>
                  <a:srgbClr val="B45309"/>
                </a:solidFill>
                <a:latin typeface="Arial"/>
              </a:rPr>
              <a:t>[Site and building details: stories, construction, parking, amenities.]</a:t>
            </a:r>
          </a:p>
          <a:p>
            <a:pPr algn="l">
              <a:lnSpc>
                <a:spcPct val="120000"/>
              </a:lnSpc>
              <a:spcAft>
                <a:spcPts val="1200"/>
              </a:spcAft>
            </a:pPr>
            <a:r>
              <a:rPr sz="1500" b="0" i="0">
                <a:solidFill>
                  <a:srgbClr val="B45309"/>
                </a:solidFill>
                <a:latin typeface="Arial"/>
              </a:rPr>
              <a:t>[Recent capital improvements, with dates.]</a:t>
            </a:r>
          </a:p>
        </p:txBody>
      </p:sp>
      <p:sp>
        <p:nvSpPr>
          <p:cNvPr id="12" name="Rectangle 11"/>
          <p:cNvSpPr/>
          <p:nvPr/>
        </p:nvSpPr>
        <p:spPr>
          <a:xfrm>
            <a:off x="6583680" y="1783080"/>
            <a:ext cx="4937760" cy="3840480"/>
          </a:xfrm>
          <a:prstGeom prst="rect">
            <a:avLst/>
          </a:prstGeom>
          <a:solidFill>
            <a:srgbClr val="F3F4F6"/>
          </a:solidFill>
          <a:ln w="9525">
            <a:solidFill>
              <a:srgbClr val="D1D5DB"/>
            </a:solidFill>
            <a:prstDash val="dash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6583680" y="1783080"/>
            <a:ext cx="4937760" cy="3840480"/>
          </a:xfrm>
          <a:prstGeom prst="rect">
            <a:avLst/>
          </a:prstGeom>
          <a:noFill/>
        </p:spPr>
        <p:txBody>
          <a:bodyPr wrap="square" anchor="ctr" lIns="36576" rIns="36576" tIns="18288" bIns="18288">
            <a:spAutoFit/>
          </a:bodyPr>
          <a:lstStyle/>
          <a:p>
            <a:pPr algn="ctr">
              <a:lnSpc>
                <a:spcPct val="110000"/>
              </a:lnSpc>
              <a:spcAft>
                <a:spcPts val="0"/>
              </a:spcAft>
            </a:pPr>
            <a:r>
              <a:rPr sz="1200" b="0" i="0">
                <a:solidFill>
                  <a:srgbClr val="B45309"/>
                </a:solidFill>
                <a:latin typeface="Arial"/>
              </a:rPr>
              <a:t>[Decorative photo]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28016"/>
          </a:xfrm>
          <a:prstGeom prst="rect">
            <a:avLst/>
          </a:prstGeom>
          <a:solidFill>
            <a:srgbClr val="0F2A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7315200" cy="27432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1100" b="1" i="0">
                <a:solidFill>
                  <a:srgbClr val="2F6F8F"/>
                </a:solidFill>
                <a:latin typeface="Arial"/>
              </a:rPr>
              <a:t>THE ASSET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0080"/>
            <a:ext cx="10911535" cy="73152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3000" b="0" i="0">
                <a:solidFill>
                  <a:srgbClr val="0F2A43"/>
                </a:solidFill>
                <a:latin typeface="Georgia"/>
              </a:rPr>
              <a:t>Photos</a:t>
            </a:r>
          </a:p>
        </p:txBody>
      </p:sp>
      <p:sp>
        <p:nvSpPr>
          <p:cNvPr id="5" name="Rectangle 4"/>
          <p:cNvSpPr/>
          <p:nvPr/>
        </p:nvSpPr>
        <p:spPr>
          <a:xfrm>
            <a:off x="640080" y="1389888"/>
            <a:ext cx="822960" cy="45720"/>
          </a:xfrm>
          <a:prstGeom prst="rect">
            <a:avLst/>
          </a:prstGeom>
          <a:solidFill>
            <a:srgbClr val="2F6F8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640080" y="6355080"/>
            <a:ext cx="10911535" cy="9144"/>
          </a:xfrm>
          <a:prstGeom prst="rect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640080" y="6400800"/>
            <a:ext cx="8229600" cy="27432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1000" b="0" i="0">
                <a:solidFill>
                  <a:srgbClr val="B45309"/>
                </a:solidFill>
                <a:latin typeface="Arial"/>
              </a:rPr>
              <a:t>[Property Name]</a:t>
            </a:r>
            <a:r>
              <a:rPr sz="1000" b="0" i="0">
                <a:solidFill>
                  <a:srgbClr val="6B7280"/>
                </a:solidFill>
                <a:latin typeface="Arial"/>
              </a:rPr>
              <a:t>  ·  Multifamily Broker Opinion of Value  ·  Confidential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1002975" y="6400800"/>
            <a:ext cx="548640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fld id="{B6F15528-21DE-4FAA-801E-634DDDAF4B2B}" type="slidenum">
              <a:rPr lang="en-US" sz="1000">
                <a:solidFill>
                  <a:srgbClr val="6B7280"/>
                </a:solidFill>
                <a:latin typeface="Arial"/>
              </a:rPr>
              <a:t>‹#›</a:t>
            </a:fld>
          </a:p>
        </p:txBody>
      </p:sp>
      <p:sp>
        <p:nvSpPr>
          <p:cNvPr id="9" name="TextBox 8"/>
          <p:cNvSpPr txBox="1"/>
          <p:nvPr/>
        </p:nvSpPr>
        <p:spPr>
          <a:xfrm>
            <a:off x="640080" y="5788152"/>
            <a:ext cx="7498079" cy="50292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1000" b="0" i="1">
                <a:solidFill>
                  <a:srgbClr val="6B7280"/>
                </a:solidFill>
                <a:latin typeface="Arial"/>
              </a:rPr>
              <a:t>WHAT GOES HERE:  Six of your best property photos with short captions. Exterior first, then interiors and amenities.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8229600" y="5788152"/>
            <a:ext cx="3319272" cy="5029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sz="1000" b="1">
                <a:solidFill>
                  <a:srgbClr val="2F6F8F"/>
                </a:solidFill>
                <a:latin typeface="Arial"/>
                <a:hlinkClick r:id="rId2"/>
              </a:rPr>
              <a:t>Fill this page from your deal: try IntellCRE, free to start</a:t>
            </a:r>
          </a:p>
        </p:txBody>
      </p:sp>
      <p:sp>
        <p:nvSpPr>
          <p:cNvPr id="11" name="Rectangle 10"/>
          <p:cNvSpPr/>
          <p:nvPr/>
        </p:nvSpPr>
        <p:spPr>
          <a:xfrm>
            <a:off x="640080" y="1783080"/>
            <a:ext cx="3566160" cy="1783080"/>
          </a:xfrm>
          <a:prstGeom prst="rect">
            <a:avLst/>
          </a:prstGeom>
          <a:solidFill>
            <a:srgbClr val="F3F4F6"/>
          </a:solidFill>
          <a:ln w="9525">
            <a:solidFill>
              <a:srgbClr val="D1D5DB"/>
            </a:solidFill>
            <a:prstDash val="dash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640080" y="1783080"/>
            <a:ext cx="3566160" cy="1783080"/>
          </a:xfrm>
          <a:prstGeom prst="rect">
            <a:avLst/>
          </a:prstGeom>
          <a:noFill/>
        </p:spPr>
        <p:txBody>
          <a:bodyPr wrap="square" anchor="ctr" lIns="36576" rIns="36576" tIns="18288" bIns="18288">
            <a:spAutoFit/>
          </a:bodyPr>
          <a:lstStyle/>
          <a:p>
            <a:pPr algn="ctr">
              <a:lnSpc>
                <a:spcPct val="110000"/>
              </a:lnSpc>
              <a:spcAft>
                <a:spcPts val="0"/>
              </a:spcAft>
            </a:pPr>
            <a:r>
              <a:rPr sz="1200" b="0" i="0">
                <a:solidFill>
                  <a:srgbClr val="B45309"/>
                </a:solidFill>
                <a:latin typeface="Arial"/>
              </a:rPr>
              <a:t>[Photo 1 and caption]</a:t>
            </a:r>
          </a:p>
        </p:txBody>
      </p:sp>
      <p:sp>
        <p:nvSpPr>
          <p:cNvPr id="13" name="Rectangle 12"/>
          <p:cNvSpPr/>
          <p:nvPr/>
        </p:nvSpPr>
        <p:spPr>
          <a:xfrm>
            <a:off x="4389120" y="1783080"/>
            <a:ext cx="3566160" cy="1783080"/>
          </a:xfrm>
          <a:prstGeom prst="rect">
            <a:avLst/>
          </a:prstGeom>
          <a:solidFill>
            <a:srgbClr val="F3F4F6"/>
          </a:solidFill>
          <a:ln w="9525">
            <a:solidFill>
              <a:srgbClr val="D1D5DB"/>
            </a:solidFill>
            <a:prstDash val="dash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4389120" y="1783080"/>
            <a:ext cx="3566160" cy="1783080"/>
          </a:xfrm>
          <a:prstGeom prst="rect">
            <a:avLst/>
          </a:prstGeom>
          <a:noFill/>
        </p:spPr>
        <p:txBody>
          <a:bodyPr wrap="square" anchor="ctr" lIns="36576" rIns="36576" tIns="18288" bIns="18288">
            <a:spAutoFit/>
          </a:bodyPr>
          <a:lstStyle/>
          <a:p>
            <a:pPr algn="ctr">
              <a:lnSpc>
                <a:spcPct val="110000"/>
              </a:lnSpc>
              <a:spcAft>
                <a:spcPts val="0"/>
              </a:spcAft>
            </a:pPr>
            <a:r>
              <a:rPr sz="1200" b="0" i="0">
                <a:solidFill>
                  <a:srgbClr val="B45309"/>
                </a:solidFill>
                <a:latin typeface="Arial"/>
              </a:rPr>
              <a:t>[Photo 2 and caption]</a:t>
            </a:r>
          </a:p>
        </p:txBody>
      </p:sp>
      <p:sp>
        <p:nvSpPr>
          <p:cNvPr id="15" name="Rectangle 14"/>
          <p:cNvSpPr/>
          <p:nvPr/>
        </p:nvSpPr>
        <p:spPr>
          <a:xfrm>
            <a:off x="8138159" y="1783080"/>
            <a:ext cx="3566160" cy="1783080"/>
          </a:xfrm>
          <a:prstGeom prst="rect">
            <a:avLst/>
          </a:prstGeom>
          <a:solidFill>
            <a:srgbClr val="F3F4F6"/>
          </a:solidFill>
          <a:ln w="9525">
            <a:solidFill>
              <a:srgbClr val="D1D5DB"/>
            </a:solidFill>
            <a:prstDash val="dash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8138159" y="1783080"/>
            <a:ext cx="3566160" cy="1783080"/>
          </a:xfrm>
          <a:prstGeom prst="rect">
            <a:avLst/>
          </a:prstGeom>
          <a:noFill/>
        </p:spPr>
        <p:txBody>
          <a:bodyPr wrap="square" anchor="ctr" lIns="36576" rIns="36576" tIns="18288" bIns="18288">
            <a:spAutoFit/>
          </a:bodyPr>
          <a:lstStyle/>
          <a:p>
            <a:pPr algn="ctr">
              <a:lnSpc>
                <a:spcPct val="110000"/>
              </a:lnSpc>
              <a:spcAft>
                <a:spcPts val="0"/>
              </a:spcAft>
            </a:pPr>
            <a:r>
              <a:rPr sz="1200" b="0" i="0">
                <a:solidFill>
                  <a:srgbClr val="B45309"/>
                </a:solidFill>
                <a:latin typeface="Arial"/>
              </a:rPr>
              <a:t>[Photo 3 and caption]</a:t>
            </a:r>
          </a:p>
        </p:txBody>
      </p:sp>
      <p:sp>
        <p:nvSpPr>
          <p:cNvPr id="17" name="Rectangle 16"/>
          <p:cNvSpPr/>
          <p:nvPr/>
        </p:nvSpPr>
        <p:spPr>
          <a:xfrm>
            <a:off x="640080" y="3703320"/>
            <a:ext cx="3566160" cy="1783080"/>
          </a:xfrm>
          <a:prstGeom prst="rect">
            <a:avLst/>
          </a:prstGeom>
          <a:solidFill>
            <a:srgbClr val="F3F4F6"/>
          </a:solidFill>
          <a:ln w="9525">
            <a:solidFill>
              <a:srgbClr val="D1D5DB"/>
            </a:solidFill>
            <a:prstDash val="dash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640080" y="3703320"/>
            <a:ext cx="3566160" cy="1783080"/>
          </a:xfrm>
          <a:prstGeom prst="rect">
            <a:avLst/>
          </a:prstGeom>
          <a:noFill/>
        </p:spPr>
        <p:txBody>
          <a:bodyPr wrap="square" anchor="ctr" lIns="36576" rIns="36576" tIns="18288" bIns="18288">
            <a:spAutoFit/>
          </a:bodyPr>
          <a:lstStyle/>
          <a:p>
            <a:pPr algn="ctr">
              <a:lnSpc>
                <a:spcPct val="110000"/>
              </a:lnSpc>
              <a:spcAft>
                <a:spcPts val="0"/>
              </a:spcAft>
            </a:pPr>
            <a:r>
              <a:rPr sz="1200" b="0" i="0">
                <a:solidFill>
                  <a:srgbClr val="B45309"/>
                </a:solidFill>
                <a:latin typeface="Arial"/>
              </a:rPr>
              <a:t>[Photo 4 and caption]</a:t>
            </a:r>
          </a:p>
        </p:txBody>
      </p:sp>
      <p:sp>
        <p:nvSpPr>
          <p:cNvPr id="19" name="Rectangle 18"/>
          <p:cNvSpPr/>
          <p:nvPr/>
        </p:nvSpPr>
        <p:spPr>
          <a:xfrm>
            <a:off x="4389120" y="3703320"/>
            <a:ext cx="3566160" cy="1783080"/>
          </a:xfrm>
          <a:prstGeom prst="rect">
            <a:avLst/>
          </a:prstGeom>
          <a:solidFill>
            <a:srgbClr val="F3F4F6"/>
          </a:solidFill>
          <a:ln w="9525">
            <a:solidFill>
              <a:srgbClr val="D1D5DB"/>
            </a:solidFill>
            <a:prstDash val="dash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4389120" y="3703320"/>
            <a:ext cx="3566160" cy="1783080"/>
          </a:xfrm>
          <a:prstGeom prst="rect">
            <a:avLst/>
          </a:prstGeom>
          <a:noFill/>
        </p:spPr>
        <p:txBody>
          <a:bodyPr wrap="square" anchor="ctr" lIns="36576" rIns="36576" tIns="18288" bIns="18288">
            <a:spAutoFit/>
          </a:bodyPr>
          <a:lstStyle/>
          <a:p>
            <a:pPr algn="ctr">
              <a:lnSpc>
                <a:spcPct val="110000"/>
              </a:lnSpc>
              <a:spcAft>
                <a:spcPts val="0"/>
              </a:spcAft>
            </a:pPr>
            <a:r>
              <a:rPr sz="1200" b="0" i="0">
                <a:solidFill>
                  <a:srgbClr val="B45309"/>
                </a:solidFill>
                <a:latin typeface="Arial"/>
              </a:rPr>
              <a:t>[Photo 5 and caption]</a:t>
            </a:r>
          </a:p>
        </p:txBody>
      </p:sp>
      <p:sp>
        <p:nvSpPr>
          <p:cNvPr id="21" name="Rectangle 20"/>
          <p:cNvSpPr/>
          <p:nvPr/>
        </p:nvSpPr>
        <p:spPr>
          <a:xfrm>
            <a:off x="8138159" y="3703320"/>
            <a:ext cx="3566160" cy="1783080"/>
          </a:xfrm>
          <a:prstGeom prst="rect">
            <a:avLst/>
          </a:prstGeom>
          <a:solidFill>
            <a:srgbClr val="F3F4F6"/>
          </a:solidFill>
          <a:ln w="9525">
            <a:solidFill>
              <a:srgbClr val="D1D5DB"/>
            </a:solidFill>
            <a:prstDash val="dash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8138159" y="3703320"/>
            <a:ext cx="3566160" cy="1783080"/>
          </a:xfrm>
          <a:prstGeom prst="rect">
            <a:avLst/>
          </a:prstGeom>
          <a:noFill/>
        </p:spPr>
        <p:txBody>
          <a:bodyPr wrap="square" anchor="ctr" lIns="36576" rIns="36576" tIns="18288" bIns="18288">
            <a:spAutoFit/>
          </a:bodyPr>
          <a:lstStyle/>
          <a:p>
            <a:pPr algn="ctr">
              <a:lnSpc>
                <a:spcPct val="110000"/>
              </a:lnSpc>
              <a:spcAft>
                <a:spcPts val="0"/>
              </a:spcAft>
            </a:pPr>
            <a:r>
              <a:rPr sz="1200" b="0" i="0">
                <a:solidFill>
                  <a:srgbClr val="B45309"/>
                </a:solidFill>
                <a:latin typeface="Arial"/>
              </a:rPr>
              <a:t>[Photo 6 and caption]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28016"/>
          </a:xfrm>
          <a:prstGeom prst="rect">
            <a:avLst/>
          </a:prstGeom>
          <a:solidFill>
            <a:srgbClr val="0F2A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7315200" cy="27432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1100" b="1" i="0">
                <a:solidFill>
                  <a:srgbClr val="2F6F8F"/>
                </a:solidFill>
                <a:latin typeface="Arial"/>
              </a:rPr>
              <a:t>FINANCIALS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0080"/>
            <a:ext cx="10911535" cy="73152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3000" b="0" i="0">
                <a:solidFill>
                  <a:srgbClr val="0F2A43"/>
                </a:solidFill>
                <a:latin typeface="Georgia"/>
              </a:rPr>
              <a:t>Unit Mix and Rent Roll</a:t>
            </a:r>
          </a:p>
        </p:txBody>
      </p:sp>
      <p:sp>
        <p:nvSpPr>
          <p:cNvPr id="5" name="Rectangle 4"/>
          <p:cNvSpPr/>
          <p:nvPr/>
        </p:nvSpPr>
        <p:spPr>
          <a:xfrm>
            <a:off x="640080" y="1389888"/>
            <a:ext cx="822960" cy="45720"/>
          </a:xfrm>
          <a:prstGeom prst="rect">
            <a:avLst/>
          </a:prstGeom>
          <a:solidFill>
            <a:srgbClr val="2F6F8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640080" y="6355080"/>
            <a:ext cx="10911535" cy="9144"/>
          </a:xfrm>
          <a:prstGeom prst="rect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640080" y="6400800"/>
            <a:ext cx="8229600" cy="27432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1000" b="0" i="0">
                <a:solidFill>
                  <a:srgbClr val="B45309"/>
                </a:solidFill>
                <a:latin typeface="Arial"/>
              </a:rPr>
              <a:t>[Property Name]</a:t>
            </a:r>
            <a:r>
              <a:rPr sz="1000" b="0" i="0">
                <a:solidFill>
                  <a:srgbClr val="6B7280"/>
                </a:solidFill>
                <a:latin typeface="Arial"/>
              </a:rPr>
              <a:t>  ·  Multifamily Broker Opinion of Value  ·  Confidential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1002975" y="6400800"/>
            <a:ext cx="548640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fld id="{B6F15528-21DE-4FAA-801E-634DDDAF4B2B}" type="slidenum">
              <a:rPr lang="en-US" sz="1000">
                <a:solidFill>
                  <a:srgbClr val="6B7280"/>
                </a:solidFill>
                <a:latin typeface="Arial"/>
              </a:rPr>
              <a:t>‹#›</a:t>
            </a:fld>
          </a:p>
        </p:txBody>
      </p:sp>
      <p:sp>
        <p:nvSpPr>
          <p:cNvPr id="9" name="TextBox 8"/>
          <p:cNvSpPr txBox="1"/>
          <p:nvPr/>
        </p:nvSpPr>
        <p:spPr>
          <a:xfrm>
            <a:off x="640080" y="5788152"/>
            <a:ext cx="7498079" cy="50292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1000" b="0" i="1">
                <a:solidFill>
                  <a:srgbClr val="6B7280"/>
                </a:solidFill>
                <a:latin typeface="Arial"/>
              </a:rPr>
              <a:t>WHAT GOES HERE:  One row per unit, from the seller's roster. State the as-of date and the source.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8229600" y="5788152"/>
            <a:ext cx="3319272" cy="5029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sz="1000" b="1">
                <a:solidFill>
                  <a:srgbClr val="2F6F8F"/>
                </a:solidFill>
                <a:latin typeface="Arial"/>
                <a:hlinkClick r:id="rId2"/>
              </a:rPr>
              <a:t>Fill this page from your deal: try IntellCRE, free to start</a:t>
            </a:r>
          </a:p>
        </p:txBody>
      </p:sp>
      <p:graphicFrame>
        <p:nvGraphicFramePr>
          <p:cNvPr id="11" name="Table 10"/>
          <p:cNvGraphicFramePr>
            <a:graphicFrameLocks noGrp="1"/>
          </p:cNvGraphicFramePr>
          <p:nvPr/>
        </p:nvGraphicFramePr>
        <p:xfrm>
          <a:off x="640080" y="1783080"/>
          <a:ext cx="10911534" cy="3072384"/>
        </p:xfrm>
        <a:graphic>
          <a:graphicData uri="http://schemas.openxmlformats.org/drawingml/2006/table">
            <a:tbl>
              <a:tblPr firstRow="0" bandRow="0">
                <a:tableStyleId>{5C22544A-7EE6-4342-B048-85BDC9FD1C3A}</a:tableStyleId>
              </a:tblPr>
              <a:tblGrid>
                <a:gridCol w="2264658"/>
                <a:gridCol w="1441146"/>
                <a:gridCol w="1441146"/>
                <a:gridCol w="1441146"/>
                <a:gridCol w="1441146"/>
                <a:gridCol w="1441146"/>
                <a:gridCol w="1441146"/>
              </a:tblGrid>
              <a:tr h="384048">
                <a:tc>
                  <a:txBody>
                    <a:bodyPr wrap="square"/>
                    <a:lstStyle/>
                    <a:p>
                      <a:r>
                        <a:rPr sz="1100" b="1" i="0">
                          <a:solidFill>
                            <a:srgbClr val="FFFFFF"/>
                          </a:solidFill>
                          <a:latin typeface="Arial"/>
                        </a:rPr>
                        <a:t>Unit type</a:t>
                      </a:r>
                    </a:p>
                  </a:txBody>
                  <a:tcPr marL="73152" marR="73152" marT="27432" marB="27432" anchor="ctr">
                    <a:solidFill>
                      <a:srgbClr val="0F2A43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100" b="1" i="0">
                          <a:solidFill>
                            <a:srgbClr val="FFFFFF"/>
                          </a:solidFill>
                          <a:latin typeface="Arial"/>
                        </a:rPr>
                        <a:t>Beds / baths</a:t>
                      </a:r>
                    </a:p>
                  </a:txBody>
                  <a:tcPr marL="73152" marR="73152" marT="27432" marB="27432" anchor="ctr">
                    <a:solidFill>
                      <a:srgbClr val="0F2A43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100" b="1" i="0">
                          <a:solidFill>
                            <a:srgbClr val="FFFFFF"/>
                          </a:solidFill>
                          <a:latin typeface="Arial"/>
                        </a:rPr>
                        <a:t>Count</a:t>
                      </a:r>
                    </a:p>
                  </a:txBody>
                  <a:tcPr marL="73152" marR="73152" marT="27432" marB="27432" anchor="ctr">
                    <a:solidFill>
                      <a:srgbClr val="0F2A43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100" b="1" i="0">
                          <a:solidFill>
                            <a:srgbClr val="FFFFFF"/>
                          </a:solidFill>
                          <a:latin typeface="Arial"/>
                        </a:rPr>
                        <a:t>Avg SF</a:t>
                      </a:r>
                    </a:p>
                  </a:txBody>
                  <a:tcPr marL="73152" marR="73152" marT="27432" marB="27432" anchor="ctr">
                    <a:solidFill>
                      <a:srgbClr val="0F2A43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100" b="1" i="0">
                          <a:solidFill>
                            <a:srgbClr val="FFFFFF"/>
                          </a:solidFill>
                          <a:latin typeface="Arial"/>
                        </a:rPr>
                        <a:t>In-place rent</a:t>
                      </a:r>
                    </a:p>
                  </a:txBody>
                  <a:tcPr marL="73152" marR="73152" marT="27432" marB="27432" anchor="ctr">
                    <a:solidFill>
                      <a:srgbClr val="0F2A43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100" b="1" i="0">
                          <a:solidFill>
                            <a:srgbClr val="FFFFFF"/>
                          </a:solidFill>
                          <a:latin typeface="Arial"/>
                        </a:rPr>
                        <a:t>Market rent</a:t>
                      </a:r>
                    </a:p>
                  </a:txBody>
                  <a:tcPr marL="73152" marR="73152" marT="27432" marB="27432" anchor="ctr">
                    <a:solidFill>
                      <a:srgbClr val="0F2A43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100" b="1" i="0">
                          <a:solidFill>
                            <a:srgbClr val="FFFFFF"/>
                          </a:solidFill>
                          <a:latin typeface="Arial"/>
                        </a:rPr>
                        <a:t>Occupied</a:t>
                      </a:r>
                    </a:p>
                  </a:txBody>
                  <a:tcPr marL="73152" marR="73152" marT="27432" marB="27432" anchor="ctr">
                    <a:solidFill>
                      <a:srgbClr val="0F2A43"/>
                    </a:solidFill>
                  </a:tcPr>
                </a:tc>
              </a:tr>
              <a:tr h="384048">
                <a:tc>
                  <a:txBody>
                    <a:bodyPr wrap="square"/>
                    <a:lstStyle/>
                    <a:p>
                      <a:r>
                        <a:rPr sz="11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1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1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1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1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1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1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</a:tr>
              <a:tr h="384048">
                <a:tc>
                  <a:txBody>
                    <a:bodyPr wrap="square"/>
                    <a:lstStyle/>
                    <a:p>
                      <a:r>
                        <a:rPr sz="11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3F4F6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1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3F4F6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1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3F4F6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1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3F4F6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1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3F4F6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1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3F4F6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1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3F4F6"/>
                    </a:solidFill>
                  </a:tcPr>
                </a:tc>
              </a:tr>
              <a:tr h="384048">
                <a:tc>
                  <a:txBody>
                    <a:bodyPr wrap="square"/>
                    <a:lstStyle/>
                    <a:p>
                      <a:r>
                        <a:rPr sz="11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1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1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1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1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1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1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</a:tr>
              <a:tr h="384048">
                <a:tc>
                  <a:txBody>
                    <a:bodyPr wrap="square"/>
                    <a:lstStyle/>
                    <a:p>
                      <a:r>
                        <a:rPr sz="11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3F4F6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1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3F4F6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1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3F4F6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1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3F4F6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1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3F4F6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1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3F4F6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1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3F4F6"/>
                    </a:solidFill>
                  </a:tcPr>
                </a:tc>
              </a:tr>
              <a:tr h="384048">
                <a:tc>
                  <a:txBody>
                    <a:bodyPr wrap="square"/>
                    <a:lstStyle/>
                    <a:p>
                      <a:r>
                        <a:rPr sz="11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1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1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1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1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1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1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</a:tr>
              <a:tr h="384048">
                <a:tc>
                  <a:txBody>
                    <a:bodyPr wrap="square"/>
                    <a:lstStyle/>
                    <a:p>
                      <a:r>
                        <a:rPr sz="11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3F4F6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1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3F4F6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1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3F4F6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1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3F4F6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1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3F4F6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1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3F4F6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1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3F4F6"/>
                    </a:solidFill>
                  </a:tcPr>
                </a:tc>
              </a:tr>
              <a:tr h="384048">
                <a:tc>
                  <a:txBody>
                    <a:bodyPr wrap="square"/>
                    <a:lstStyle/>
                    <a:p>
                      <a:r>
                        <a:rPr sz="1100" b="0" i="0">
                          <a:solidFill>
                            <a:srgbClr val="1F2937"/>
                          </a:solidFill>
                          <a:latin typeface="Arial"/>
                        </a:rPr>
                        <a:t>Total / average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/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/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/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/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/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/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28016"/>
          </a:xfrm>
          <a:prstGeom prst="rect">
            <a:avLst/>
          </a:prstGeom>
          <a:solidFill>
            <a:srgbClr val="0F2A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7315200" cy="27432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1100" b="1" i="0">
                <a:solidFill>
                  <a:srgbClr val="2F6F8F"/>
                </a:solidFill>
                <a:latin typeface="Arial"/>
              </a:rPr>
              <a:t>SALE COMPARABLES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0080"/>
            <a:ext cx="10911535" cy="73152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3000" b="0" i="0">
                <a:solidFill>
                  <a:srgbClr val="0F2A43"/>
                </a:solidFill>
                <a:latin typeface="Georgia"/>
              </a:rPr>
              <a:t>Sale Comps Summary</a:t>
            </a:r>
          </a:p>
        </p:txBody>
      </p:sp>
      <p:sp>
        <p:nvSpPr>
          <p:cNvPr id="5" name="Rectangle 4"/>
          <p:cNvSpPr/>
          <p:nvPr/>
        </p:nvSpPr>
        <p:spPr>
          <a:xfrm>
            <a:off x="640080" y="1389888"/>
            <a:ext cx="822960" cy="45720"/>
          </a:xfrm>
          <a:prstGeom prst="rect">
            <a:avLst/>
          </a:prstGeom>
          <a:solidFill>
            <a:srgbClr val="2F6F8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640080" y="6355080"/>
            <a:ext cx="10911535" cy="9144"/>
          </a:xfrm>
          <a:prstGeom prst="rect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640080" y="6400800"/>
            <a:ext cx="8229600" cy="27432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1000" b="0" i="0">
                <a:solidFill>
                  <a:srgbClr val="B45309"/>
                </a:solidFill>
                <a:latin typeface="Arial"/>
              </a:rPr>
              <a:t>[Property Name]</a:t>
            </a:r>
            <a:r>
              <a:rPr sz="1000" b="0" i="0">
                <a:solidFill>
                  <a:srgbClr val="6B7280"/>
                </a:solidFill>
                <a:latin typeface="Arial"/>
              </a:rPr>
              <a:t>  ·  Multifamily Broker Opinion of Value  ·  Confidential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1002975" y="6400800"/>
            <a:ext cx="548640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fld id="{B6F15528-21DE-4FAA-801E-634DDDAF4B2B}" type="slidenum">
              <a:rPr lang="en-US" sz="1000">
                <a:solidFill>
                  <a:srgbClr val="6B7280"/>
                </a:solidFill>
                <a:latin typeface="Arial"/>
              </a:rPr>
              <a:t>‹#›</a:t>
            </a:fld>
          </a:p>
        </p:txBody>
      </p:sp>
      <p:sp>
        <p:nvSpPr>
          <p:cNvPr id="9" name="TextBox 8"/>
          <p:cNvSpPr txBox="1"/>
          <p:nvPr/>
        </p:nvSpPr>
        <p:spPr>
          <a:xfrm>
            <a:off x="640080" y="5788152"/>
            <a:ext cx="7498079" cy="50292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1000" b="0" i="1">
                <a:solidFill>
                  <a:srgbClr val="6B7280"/>
                </a:solidFill>
                <a:latin typeface="Arial"/>
              </a:rPr>
              <a:t>WHAT GOES HERE:  Multifamily sales close to the subject in size, age and tenancy. Cite the source and sale dates; add an averages row and the subject.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8229600" y="5788152"/>
            <a:ext cx="3319272" cy="5029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sz="1000" b="1">
                <a:solidFill>
                  <a:srgbClr val="2F6F8F"/>
                </a:solidFill>
                <a:latin typeface="Arial"/>
                <a:hlinkClick r:id="rId2"/>
              </a:rPr>
              <a:t>Fill this page from your deal: try IntellCRE, free to start</a:t>
            </a:r>
          </a:p>
        </p:txBody>
      </p:sp>
      <p:graphicFrame>
        <p:nvGraphicFramePr>
          <p:cNvPr id="11" name="Table 10"/>
          <p:cNvGraphicFramePr>
            <a:graphicFrameLocks noGrp="1"/>
          </p:cNvGraphicFramePr>
          <p:nvPr/>
        </p:nvGraphicFramePr>
        <p:xfrm>
          <a:off x="640080" y="1783080"/>
          <a:ext cx="10911531" cy="2743200"/>
        </p:xfrm>
        <a:graphic>
          <a:graphicData uri="http://schemas.openxmlformats.org/drawingml/2006/table">
            <a:tbl>
              <a:tblPr firstRow="0" bandRow="0">
                <a:tableStyleId>{5C22544A-7EE6-4342-B048-85BDC9FD1C3A}</a:tableStyleId>
              </a:tblPr>
              <a:tblGrid>
                <a:gridCol w="470324"/>
                <a:gridCol w="1881299"/>
                <a:gridCol w="1222844"/>
                <a:gridCol w="1222844"/>
                <a:gridCol w="1222844"/>
                <a:gridCol w="1222844"/>
                <a:gridCol w="1222844"/>
                <a:gridCol w="1222844"/>
                <a:gridCol w="1222844"/>
              </a:tblGrid>
              <a:tr h="457200">
                <a:tc>
                  <a:txBody>
                    <a:bodyPr wrap="square"/>
                    <a:lstStyle/>
                    <a:p>
                      <a:r>
                        <a:rPr sz="1000" b="1" i="0">
                          <a:solidFill>
                            <a:srgbClr val="FFFFFF"/>
                          </a:solidFill>
                          <a:latin typeface="Arial"/>
                        </a:rPr>
                        <a:t>#</a:t>
                      </a:r>
                    </a:p>
                  </a:txBody>
                  <a:tcPr marL="73152" marR="73152" marT="27432" marB="27432" anchor="ctr">
                    <a:solidFill>
                      <a:srgbClr val="0F2A43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000" b="1" i="0">
                          <a:solidFill>
                            <a:srgbClr val="FFFFFF"/>
                          </a:solidFill>
                          <a:latin typeface="Arial"/>
                        </a:rPr>
                        <a:t>Property</a:t>
                      </a:r>
                    </a:p>
                  </a:txBody>
                  <a:tcPr marL="73152" marR="73152" marT="27432" marB="27432" anchor="ctr">
                    <a:solidFill>
                      <a:srgbClr val="0F2A43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000" b="1" i="0">
                          <a:solidFill>
                            <a:srgbClr val="FFFFFF"/>
                          </a:solidFill>
                          <a:latin typeface="Arial"/>
                        </a:rPr>
                        <a:t>Units</a:t>
                      </a:r>
                    </a:p>
                  </a:txBody>
                  <a:tcPr marL="73152" marR="73152" marT="27432" marB="27432" anchor="ctr">
                    <a:solidFill>
                      <a:srgbClr val="0F2A43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000" b="1" i="0">
                          <a:solidFill>
                            <a:srgbClr val="FFFFFF"/>
                          </a:solidFill>
                          <a:latin typeface="Arial"/>
                        </a:rPr>
                        <a:t>Year built</a:t>
                      </a:r>
                    </a:p>
                  </a:txBody>
                  <a:tcPr marL="73152" marR="73152" marT="27432" marB="27432" anchor="ctr">
                    <a:solidFill>
                      <a:srgbClr val="0F2A43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000" b="1" i="0">
                          <a:solidFill>
                            <a:srgbClr val="FFFFFF"/>
                          </a:solidFill>
                          <a:latin typeface="Arial"/>
                        </a:rPr>
                        <a:t>Sale price</a:t>
                      </a:r>
                    </a:p>
                  </a:txBody>
                  <a:tcPr marL="73152" marR="73152" marT="27432" marB="27432" anchor="ctr">
                    <a:solidFill>
                      <a:srgbClr val="0F2A43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000" b="1" i="0">
                          <a:solidFill>
                            <a:srgbClr val="FFFFFF"/>
                          </a:solidFill>
                          <a:latin typeface="Arial"/>
                        </a:rPr>
                        <a:t>Price per unit</a:t>
                      </a:r>
                    </a:p>
                  </a:txBody>
                  <a:tcPr marL="73152" marR="73152" marT="27432" marB="27432" anchor="ctr">
                    <a:solidFill>
                      <a:srgbClr val="0F2A43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000" b="1" i="0">
                          <a:solidFill>
                            <a:srgbClr val="FFFFFF"/>
                          </a:solidFill>
                          <a:latin typeface="Arial"/>
                        </a:rPr>
                        <a:t>Price per SF</a:t>
                      </a:r>
                    </a:p>
                  </a:txBody>
                  <a:tcPr marL="73152" marR="73152" marT="27432" marB="27432" anchor="ctr">
                    <a:solidFill>
                      <a:srgbClr val="0F2A43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000" b="1" i="0">
                          <a:solidFill>
                            <a:srgbClr val="FFFFFF"/>
                          </a:solidFill>
                          <a:latin typeface="Arial"/>
                        </a:rPr>
                        <a:t>Cap rate</a:t>
                      </a:r>
                    </a:p>
                  </a:txBody>
                  <a:tcPr marL="73152" marR="73152" marT="27432" marB="27432" anchor="ctr">
                    <a:solidFill>
                      <a:srgbClr val="0F2A43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000" b="1" i="0">
                          <a:solidFill>
                            <a:srgbClr val="FFFFFF"/>
                          </a:solidFill>
                          <a:latin typeface="Arial"/>
                        </a:rPr>
                        <a:t>GRM</a:t>
                      </a:r>
                    </a:p>
                  </a:txBody>
                  <a:tcPr marL="73152" marR="73152" marT="27432" marB="27432" anchor="ctr">
                    <a:solidFill>
                      <a:srgbClr val="0F2A43"/>
                    </a:solidFill>
                  </a:tcPr>
                </a:tc>
              </a:tr>
              <a:tr h="457200">
                <a:tc>
                  <a:txBody>
                    <a:bodyPr wrap="square"/>
                    <a:lstStyle/>
                    <a:p>
                      <a:r>
                        <a:rPr sz="10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0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0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0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0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0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0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0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0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</a:tr>
              <a:tr h="457200">
                <a:tc>
                  <a:txBody>
                    <a:bodyPr wrap="square"/>
                    <a:lstStyle/>
                    <a:p>
                      <a:r>
                        <a:rPr sz="10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3F4F6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0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3F4F6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0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3F4F6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0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3F4F6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0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3F4F6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0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3F4F6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0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3F4F6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0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3F4F6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0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3F4F6"/>
                    </a:solidFill>
                  </a:tcPr>
                </a:tc>
              </a:tr>
              <a:tr h="457200">
                <a:tc>
                  <a:txBody>
                    <a:bodyPr wrap="square"/>
                    <a:lstStyle/>
                    <a:p>
                      <a:r>
                        <a:rPr sz="10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0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0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0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0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0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0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0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0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</a:tr>
              <a:tr h="457200">
                <a:tc>
                  <a:txBody>
                    <a:bodyPr wrap="square"/>
                    <a:lstStyle/>
                    <a:p>
                      <a:r>
                        <a:rPr sz="10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3F4F6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0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3F4F6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0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3F4F6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0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3F4F6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0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3F4F6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0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3F4F6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0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3F4F6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0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3F4F6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0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3F4F6"/>
                    </a:solidFill>
                  </a:tcPr>
                </a:tc>
              </a:tr>
              <a:tr h="457200">
                <a:tc>
                  <a:txBody>
                    <a:bodyPr wrap="square"/>
                    <a:lstStyle/>
                    <a:p>
                      <a:r>
                        <a:rPr sz="10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0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0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0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0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0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0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0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0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28016"/>
          </a:xfrm>
          <a:prstGeom prst="rect">
            <a:avLst/>
          </a:prstGeom>
          <a:solidFill>
            <a:srgbClr val="0F2A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7315200" cy="27432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1100" b="1" i="0">
                <a:solidFill>
                  <a:srgbClr val="2F6F8F"/>
                </a:solidFill>
                <a:latin typeface="Arial"/>
              </a:rPr>
              <a:t>SALE COMPARABLES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0080"/>
            <a:ext cx="10911535" cy="73152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3000" b="0" i="0">
                <a:solidFill>
                  <a:srgbClr val="0F2A43"/>
                </a:solidFill>
                <a:latin typeface="Georgia"/>
              </a:rPr>
              <a:t>Sale Comps Detailed</a:t>
            </a:r>
          </a:p>
        </p:txBody>
      </p:sp>
      <p:sp>
        <p:nvSpPr>
          <p:cNvPr id="5" name="Rectangle 4"/>
          <p:cNvSpPr/>
          <p:nvPr/>
        </p:nvSpPr>
        <p:spPr>
          <a:xfrm>
            <a:off x="640080" y="1389888"/>
            <a:ext cx="822960" cy="45720"/>
          </a:xfrm>
          <a:prstGeom prst="rect">
            <a:avLst/>
          </a:prstGeom>
          <a:solidFill>
            <a:srgbClr val="2F6F8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640080" y="6355080"/>
            <a:ext cx="10911535" cy="9144"/>
          </a:xfrm>
          <a:prstGeom prst="rect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640080" y="6400800"/>
            <a:ext cx="8229600" cy="27432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1000" b="0" i="0">
                <a:solidFill>
                  <a:srgbClr val="B45309"/>
                </a:solidFill>
                <a:latin typeface="Arial"/>
              </a:rPr>
              <a:t>[Property Name]</a:t>
            </a:r>
            <a:r>
              <a:rPr sz="1000" b="0" i="0">
                <a:solidFill>
                  <a:srgbClr val="6B7280"/>
                </a:solidFill>
                <a:latin typeface="Arial"/>
              </a:rPr>
              <a:t>  ·  Multifamily Broker Opinion of Value  ·  Confidential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1002975" y="6400800"/>
            <a:ext cx="548640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fld id="{B6F15528-21DE-4FAA-801E-634DDDAF4B2B}" type="slidenum">
              <a:rPr lang="en-US" sz="1000">
                <a:solidFill>
                  <a:srgbClr val="6B7280"/>
                </a:solidFill>
                <a:latin typeface="Arial"/>
              </a:rPr>
              <a:t>‹#›</a:t>
            </a:fld>
          </a:p>
        </p:txBody>
      </p:sp>
      <p:sp>
        <p:nvSpPr>
          <p:cNvPr id="9" name="TextBox 8"/>
          <p:cNvSpPr txBox="1"/>
          <p:nvPr/>
        </p:nvSpPr>
        <p:spPr>
          <a:xfrm>
            <a:off x="640080" y="5788152"/>
            <a:ext cx="7498079" cy="50292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1000" b="0" i="1">
                <a:solidFill>
                  <a:srgbClr val="6B7280"/>
                </a:solidFill>
                <a:latin typeface="Arial"/>
              </a:rPr>
              <a:t>WHAT GOES HERE:  One page per comp: photo and facts. Repeat this page for each comp.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8229600" y="5788152"/>
            <a:ext cx="3319272" cy="5029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sz="1000" b="1">
                <a:solidFill>
                  <a:srgbClr val="2F6F8F"/>
                </a:solidFill>
                <a:latin typeface="Arial"/>
                <a:hlinkClick r:id="rId2"/>
              </a:rPr>
              <a:t>Fill this page from your deal: try IntellCRE, free to start</a:t>
            </a:r>
          </a:p>
        </p:txBody>
      </p:sp>
      <p:sp>
        <p:nvSpPr>
          <p:cNvPr id="11" name="Rectangle 10"/>
          <p:cNvSpPr/>
          <p:nvPr/>
        </p:nvSpPr>
        <p:spPr>
          <a:xfrm>
            <a:off x="640080" y="1783080"/>
            <a:ext cx="3657600" cy="2377440"/>
          </a:xfrm>
          <a:prstGeom prst="rect">
            <a:avLst/>
          </a:prstGeom>
          <a:solidFill>
            <a:srgbClr val="F3F4F6"/>
          </a:solidFill>
          <a:ln w="9525">
            <a:solidFill>
              <a:srgbClr val="D1D5DB"/>
            </a:solidFill>
            <a:prstDash val="dash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640080" y="1783080"/>
            <a:ext cx="3657600" cy="2377440"/>
          </a:xfrm>
          <a:prstGeom prst="rect">
            <a:avLst/>
          </a:prstGeom>
          <a:noFill/>
        </p:spPr>
        <p:txBody>
          <a:bodyPr wrap="square" anchor="ctr" lIns="36576" rIns="36576" tIns="18288" bIns="18288">
            <a:spAutoFit/>
          </a:bodyPr>
          <a:lstStyle/>
          <a:p>
            <a:pPr algn="ctr">
              <a:lnSpc>
                <a:spcPct val="110000"/>
              </a:lnSpc>
              <a:spcAft>
                <a:spcPts val="0"/>
              </a:spcAft>
            </a:pPr>
            <a:r>
              <a:rPr sz="1200" b="0" i="0">
                <a:solidFill>
                  <a:srgbClr val="B45309"/>
                </a:solidFill>
                <a:latin typeface="Arial"/>
              </a:rPr>
              <a:t>[Comp photo]</a:t>
            </a:r>
          </a:p>
        </p:txBody>
      </p:sp>
      <p:graphicFrame>
        <p:nvGraphicFramePr>
          <p:cNvPr id="13" name="Table 12"/>
          <p:cNvGraphicFramePr>
            <a:graphicFrameLocks noGrp="1"/>
          </p:cNvGraphicFramePr>
          <p:nvPr/>
        </p:nvGraphicFramePr>
        <p:xfrm>
          <a:off x="4480560" y="1783080"/>
          <a:ext cx="7040880" cy="3072384"/>
        </p:xfrm>
        <a:graphic>
          <a:graphicData uri="http://schemas.openxmlformats.org/drawingml/2006/table">
            <a:tbl>
              <a:tblPr firstRow="0" bandRow="0">
                <a:tableStyleId>{5C22544A-7EE6-4342-B048-85BDC9FD1C3A}</a:tableStyleId>
              </a:tblPr>
              <a:tblGrid>
                <a:gridCol w="2926080"/>
                <a:gridCol w="4114800"/>
              </a:tblGrid>
              <a:tr h="384048">
                <a:tc>
                  <a:txBody>
                    <a:bodyPr wrap="square"/>
                    <a:lstStyle/>
                    <a:p>
                      <a:r>
                        <a:rPr sz="1200" b="1" i="0">
                          <a:solidFill>
                            <a:srgbClr val="FFFFFF"/>
                          </a:solidFill>
                          <a:latin typeface="Arial"/>
                        </a:rPr>
                        <a:t>Item</a:t>
                      </a:r>
                    </a:p>
                  </a:txBody>
                  <a:tcPr marL="73152" marR="73152" marT="27432" marB="27432" anchor="ctr">
                    <a:solidFill>
                      <a:srgbClr val="0F2A43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00" b="1" i="0">
                          <a:solidFill>
                            <a:srgbClr val="FFFFFF"/>
                          </a:solidFill>
                          <a:latin typeface="Arial"/>
                        </a:rPr>
                        <a:t>Detail</a:t>
                      </a:r>
                    </a:p>
                  </a:txBody>
                  <a:tcPr marL="73152" marR="73152" marT="27432" marB="27432" anchor="ctr">
                    <a:solidFill>
                      <a:srgbClr val="0F2A43"/>
                    </a:solidFill>
                  </a:tcPr>
                </a:tc>
              </a:tr>
              <a:tr h="384048">
                <a:tc>
                  <a:txBody>
                    <a:bodyPr wrap="square"/>
                    <a:lstStyle/>
                    <a:p>
                      <a:r>
                        <a:rPr sz="1200" b="1" i="0">
                          <a:solidFill>
                            <a:srgbClr val="B45309"/>
                          </a:solidFill>
                          <a:latin typeface="Arial"/>
                        </a:rPr>
                        <a:t>[Comp name, address]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</a:tr>
              <a:tr h="384048">
                <a:tc>
                  <a:txBody>
                    <a:bodyPr wrap="square"/>
                    <a:lstStyle/>
                    <a:p>
                      <a:r>
                        <a:rPr sz="1200" b="1" i="0">
                          <a:solidFill>
                            <a:srgbClr val="1F2937"/>
                          </a:solidFill>
                          <a:latin typeface="Arial"/>
                        </a:rPr>
                        <a:t>Built/Renovated</a:t>
                      </a:r>
                    </a:p>
                  </a:txBody>
                  <a:tcPr marL="73152" marR="73152" marT="27432" marB="27432" anchor="ctr">
                    <a:solidFill>
                      <a:srgbClr val="F3F4F6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3F4F6"/>
                    </a:solidFill>
                  </a:tcPr>
                </a:tc>
              </a:tr>
              <a:tr h="384048">
                <a:tc>
                  <a:txBody>
                    <a:bodyPr wrap="square"/>
                    <a:lstStyle/>
                    <a:p>
                      <a:r>
                        <a:rPr sz="1200" b="1" i="0">
                          <a:solidFill>
                            <a:srgbClr val="1F2937"/>
                          </a:solidFill>
                          <a:latin typeface="Arial"/>
                        </a:rPr>
                        <a:t>Units / Rentable area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</a:tr>
              <a:tr h="384048">
                <a:tc>
                  <a:txBody>
                    <a:bodyPr wrap="square"/>
                    <a:lstStyle/>
                    <a:p>
                      <a:r>
                        <a:rPr sz="1200" b="1" i="0">
                          <a:solidFill>
                            <a:srgbClr val="1F2937"/>
                          </a:solidFill>
                          <a:latin typeface="Arial"/>
                        </a:rPr>
                        <a:t>Sale price / date</a:t>
                      </a:r>
                    </a:p>
                  </a:txBody>
                  <a:tcPr marL="73152" marR="73152" marT="27432" marB="27432" anchor="ctr">
                    <a:solidFill>
                      <a:srgbClr val="F3F4F6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3F4F6"/>
                    </a:solidFill>
                  </a:tcPr>
                </a:tc>
              </a:tr>
              <a:tr h="384048">
                <a:tc>
                  <a:txBody>
                    <a:bodyPr wrap="square"/>
                    <a:lstStyle/>
                    <a:p>
                      <a:r>
                        <a:rPr sz="1200" b="1" i="0">
                          <a:solidFill>
                            <a:srgbClr val="1F2937"/>
                          </a:solidFill>
                          <a:latin typeface="Arial"/>
                        </a:rPr>
                        <a:t>Price per unit / per area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</a:tr>
              <a:tr h="384048">
                <a:tc>
                  <a:txBody>
                    <a:bodyPr wrap="square"/>
                    <a:lstStyle/>
                    <a:p>
                      <a:r>
                        <a:rPr sz="1200" b="1" i="0">
                          <a:solidFill>
                            <a:srgbClr val="1F2937"/>
                          </a:solidFill>
                          <a:latin typeface="Arial"/>
                        </a:rPr>
                        <a:t>Cap rate / GRM</a:t>
                      </a:r>
                    </a:p>
                  </a:txBody>
                  <a:tcPr marL="73152" marR="73152" marT="27432" marB="27432" anchor="ctr">
                    <a:solidFill>
                      <a:srgbClr val="F3F4F6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3F4F6"/>
                    </a:solidFill>
                  </a:tcPr>
                </a:tc>
              </a:tr>
              <a:tr h="384048">
                <a:tc>
                  <a:txBody>
                    <a:bodyPr wrap="square"/>
                    <a:lstStyle/>
                    <a:p>
                      <a:r>
                        <a:rPr sz="1200" b="1" i="0">
                          <a:solidFill>
                            <a:srgbClr val="1F2937"/>
                          </a:solidFill>
                          <a:latin typeface="Arial"/>
                        </a:rPr>
                        <a:t>Lot size / unit type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28016"/>
          </a:xfrm>
          <a:prstGeom prst="rect">
            <a:avLst/>
          </a:prstGeom>
          <a:solidFill>
            <a:srgbClr val="0F2A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7315200" cy="27432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1100" b="1" i="0">
                <a:solidFill>
                  <a:srgbClr val="2F6F8F"/>
                </a:solidFill>
                <a:latin typeface="Arial"/>
              </a:rPr>
              <a:t>RENT COMPARABLES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0080"/>
            <a:ext cx="10911535" cy="73152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3000" b="0" i="0">
                <a:solidFill>
                  <a:srgbClr val="0F2A43"/>
                </a:solidFill>
                <a:latin typeface="Georgia"/>
              </a:rPr>
              <a:t>Rent Comps Summary</a:t>
            </a:r>
          </a:p>
        </p:txBody>
      </p:sp>
      <p:sp>
        <p:nvSpPr>
          <p:cNvPr id="5" name="Rectangle 4"/>
          <p:cNvSpPr/>
          <p:nvPr/>
        </p:nvSpPr>
        <p:spPr>
          <a:xfrm>
            <a:off x="640080" y="1389888"/>
            <a:ext cx="822960" cy="45720"/>
          </a:xfrm>
          <a:prstGeom prst="rect">
            <a:avLst/>
          </a:prstGeom>
          <a:solidFill>
            <a:srgbClr val="2F6F8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640080" y="6355080"/>
            <a:ext cx="10911535" cy="9144"/>
          </a:xfrm>
          <a:prstGeom prst="rect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640080" y="6400800"/>
            <a:ext cx="8229600" cy="27432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1000" b="0" i="0">
                <a:solidFill>
                  <a:srgbClr val="B45309"/>
                </a:solidFill>
                <a:latin typeface="Arial"/>
              </a:rPr>
              <a:t>[Property Name]</a:t>
            </a:r>
            <a:r>
              <a:rPr sz="1000" b="0" i="0">
                <a:solidFill>
                  <a:srgbClr val="6B7280"/>
                </a:solidFill>
                <a:latin typeface="Arial"/>
              </a:rPr>
              <a:t>  ·  Multifamily Broker Opinion of Value  ·  Confidential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1002975" y="6400800"/>
            <a:ext cx="548640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fld id="{B6F15528-21DE-4FAA-801E-634DDDAF4B2B}" type="slidenum">
              <a:rPr lang="en-US" sz="1000">
                <a:solidFill>
                  <a:srgbClr val="6B7280"/>
                </a:solidFill>
                <a:latin typeface="Arial"/>
              </a:rPr>
              <a:t>‹#›</a:t>
            </a:fld>
          </a:p>
        </p:txBody>
      </p:sp>
      <p:sp>
        <p:nvSpPr>
          <p:cNvPr id="9" name="TextBox 8"/>
          <p:cNvSpPr txBox="1"/>
          <p:nvPr/>
        </p:nvSpPr>
        <p:spPr>
          <a:xfrm>
            <a:off x="640080" y="5788152"/>
            <a:ext cx="7498079" cy="50292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1000" b="0" i="1">
                <a:solidFill>
                  <a:srgbClr val="6B7280"/>
                </a:solidFill>
                <a:latin typeface="Arial"/>
              </a:rPr>
              <a:t>WHAT GOES HERE:  Competing multifamily properties' rents or rates beside the subject, with the same basis (NNN, full service, per month) in every row.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8229600" y="5788152"/>
            <a:ext cx="3319272" cy="5029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sz="1000" b="1">
                <a:solidFill>
                  <a:srgbClr val="2F6F8F"/>
                </a:solidFill>
                <a:latin typeface="Arial"/>
                <a:hlinkClick r:id="rId2"/>
              </a:rPr>
              <a:t>Fill this page from your deal: try IntellCRE, free to start</a:t>
            </a:r>
          </a:p>
        </p:txBody>
      </p:sp>
      <p:graphicFrame>
        <p:nvGraphicFramePr>
          <p:cNvPr id="11" name="Table 10"/>
          <p:cNvGraphicFramePr>
            <a:graphicFrameLocks noGrp="1"/>
          </p:cNvGraphicFramePr>
          <p:nvPr/>
        </p:nvGraphicFramePr>
        <p:xfrm>
          <a:off x="640080" y="1783080"/>
          <a:ext cx="10911531" cy="2743200"/>
        </p:xfrm>
        <a:graphic>
          <a:graphicData uri="http://schemas.openxmlformats.org/drawingml/2006/table">
            <a:tbl>
              <a:tblPr firstRow="0" bandRow="0">
                <a:tableStyleId>{5C22544A-7EE6-4342-B048-85BDC9FD1C3A}</a:tableStyleId>
              </a:tblPr>
              <a:tblGrid>
                <a:gridCol w="2518046"/>
                <a:gridCol w="1678697"/>
                <a:gridCol w="1678697"/>
                <a:gridCol w="1678697"/>
                <a:gridCol w="1678697"/>
                <a:gridCol w="1678697"/>
              </a:tblGrid>
              <a:tr h="457200">
                <a:tc>
                  <a:txBody>
                    <a:bodyPr wrap="square"/>
                    <a:lstStyle/>
                    <a:p>
                      <a:r>
                        <a:rPr sz="1100" b="1" i="0">
                          <a:solidFill>
                            <a:srgbClr val="FFFFFF"/>
                          </a:solidFill>
                          <a:latin typeface="Arial"/>
                        </a:rPr>
                        <a:t>Property</a:t>
                      </a:r>
                    </a:p>
                  </a:txBody>
                  <a:tcPr marL="73152" marR="73152" marT="27432" marB="27432" anchor="ctr">
                    <a:solidFill>
                      <a:srgbClr val="0F2A43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100" b="1" i="0">
                          <a:solidFill>
                            <a:srgbClr val="FFFFFF"/>
                          </a:solidFill>
                          <a:latin typeface="Arial"/>
                        </a:rPr>
                        <a:t>Unit type</a:t>
                      </a:r>
                    </a:p>
                  </a:txBody>
                  <a:tcPr marL="73152" marR="73152" marT="27432" marB="27432" anchor="ctr">
                    <a:solidFill>
                      <a:srgbClr val="0F2A43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100" b="1" i="0">
                          <a:solidFill>
                            <a:srgbClr val="FFFFFF"/>
                          </a:solidFill>
                          <a:latin typeface="Arial"/>
                        </a:rPr>
                        <a:t>Avg SF</a:t>
                      </a:r>
                    </a:p>
                  </a:txBody>
                  <a:tcPr marL="73152" marR="73152" marT="27432" marB="27432" anchor="ctr">
                    <a:solidFill>
                      <a:srgbClr val="0F2A43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100" b="1" i="0">
                          <a:solidFill>
                            <a:srgbClr val="FFFFFF"/>
                          </a:solidFill>
                          <a:latin typeface="Arial"/>
                        </a:rPr>
                        <a:t>Rent</a:t>
                      </a:r>
                    </a:p>
                  </a:txBody>
                  <a:tcPr marL="73152" marR="73152" marT="27432" marB="27432" anchor="ctr">
                    <a:solidFill>
                      <a:srgbClr val="0F2A43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100" b="1" i="0">
                          <a:solidFill>
                            <a:srgbClr val="FFFFFF"/>
                          </a:solidFill>
                          <a:latin typeface="Arial"/>
                        </a:rPr>
                        <a:t>Rent per SF</a:t>
                      </a:r>
                    </a:p>
                  </a:txBody>
                  <a:tcPr marL="73152" marR="73152" marT="27432" marB="27432" anchor="ctr">
                    <a:solidFill>
                      <a:srgbClr val="0F2A43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100" b="1" i="0">
                          <a:solidFill>
                            <a:srgbClr val="FFFFFF"/>
                          </a:solidFill>
                          <a:latin typeface="Arial"/>
                        </a:rPr>
                        <a:t>Concessions</a:t>
                      </a:r>
                    </a:p>
                  </a:txBody>
                  <a:tcPr marL="73152" marR="73152" marT="27432" marB="27432" anchor="ctr">
                    <a:solidFill>
                      <a:srgbClr val="0F2A43"/>
                    </a:solidFill>
                  </a:tcPr>
                </a:tc>
              </a:tr>
              <a:tr h="457200">
                <a:tc>
                  <a:txBody>
                    <a:bodyPr wrap="square"/>
                    <a:lstStyle/>
                    <a:p>
                      <a:r>
                        <a:rPr sz="11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1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1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1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1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1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</a:tr>
              <a:tr h="457200">
                <a:tc>
                  <a:txBody>
                    <a:bodyPr wrap="square"/>
                    <a:lstStyle/>
                    <a:p>
                      <a:r>
                        <a:rPr sz="11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3F4F6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1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3F4F6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1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3F4F6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1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3F4F6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1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3F4F6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1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3F4F6"/>
                    </a:solidFill>
                  </a:tcPr>
                </a:tc>
              </a:tr>
              <a:tr h="457200">
                <a:tc>
                  <a:txBody>
                    <a:bodyPr wrap="square"/>
                    <a:lstStyle/>
                    <a:p>
                      <a:r>
                        <a:rPr sz="11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1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1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1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1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1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</a:tr>
              <a:tr h="457200">
                <a:tc>
                  <a:txBody>
                    <a:bodyPr wrap="square"/>
                    <a:lstStyle/>
                    <a:p>
                      <a:r>
                        <a:rPr sz="11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3F4F6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1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3F4F6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1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3F4F6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1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3F4F6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1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3F4F6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1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3F4F6"/>
                    </a:solidFill>
                  </a:tcPr>
                </a:tc>
              </a:tr>
              <a:tr h="457200">
                <a:tc>
                  <a:txBody>
                    <a:bodyPr wrap="square"/>
                    <a:lstStyle/>
                    <a:p>
                      <a:r>
                        <a:rPr sz="11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1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1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1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1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1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28016"/>
          </a:xfrm>
          <a:prstGeom prst="rect">
            <a:avLst/>
          </a:prstGeom>
          <a:solidFill>
            <a:srgbClr val="0F2A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7315200" cy="27432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1100" b="1" i="0">
                <a:solidFill>
                  <a:srgbClr val="2F6F8F"/>
                </a:solidFill>
                <a:latin typeface="Arial"/>
              </a:rPr>
              <a:t>FINANCIALS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0080"/>
            <a:ext cx="10911535" cy="73152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3000" b="0" i="0">
                <a:solidFill>
                  <a:srgbClr val="0F2A43"/>
                </a:solidFill>
                <a:latin typeface="Georgia"/>
              </a:rPr>
              <a:t>Income and Expenses</a:t>
            </a:r>
          </a:p>
        </p:txBody>
      </p:sp>
      <p:sp>
        <p:nvSpPr>
          <p:cNvPr id="5" name="Rectangle 4"/>
          <p:cNvSpPr/>
          <p:nvPr/>
        </p:nvSpPr>
        <p:spPr>
          <a:xfrm>
            <a:off x="640080" y="1389888"/>
            <a:ext cx="822960" cy="45720"/>
          </a:xfrm>
          <a:prstGeom prst="rect">
            <a:avLst/>
          </a:prstGeom>
          <a:solidFill>
            <a:srgbClr val="2F6F8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640080" y="6355080"/>
            <a:ext cx="10911535" cy="9144"/>
          </a:xfrm>
          <a:prstGeom prst="rect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640080" y="6400800"/>
            <a:ext cx="8229600" cy="27432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1000" b="0" i="0">
                <a:solidFill>
                  <a:srgbClr val="B45309"/>
                </a:solidFill>
                <a:latin typeface="Arial"/>
              </a:rPr>
              <a:t>[Property Name]</a:t>
            </a:r>
            <a:r>
              <a:rPr sz="1000" b="0" i="0">
                <a:solidFill>
                  <a:srgbClr val="6B7280"/>
                </a:solidFill>
                <a:latin typeface="Arial"/>
              </a:rPr>
              <a:t>  ·  Multifamily Broker Opinion of Value  ·  Confidential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1002975" y="6400800"/>
            <a:ext cx="548640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fld id="{B6F15528-21DE-4FAA-801E-634DDDAF4B2B}" type="slidenum">
              <a:rPr lang="en-US" sz="1000">
                <a:solidFill>
                  <a:srgbClr val="6B7280"/>
                </a:solidFill>
                <a:latin typeface="Arial"/>
              </a:rPr>
              <a:t>‹#›</a:t>
            </a:fld>
          </a:p>
        </p:txBody>
      </p:sp>
      <p:sp>
        <p:nvSpPr>
          <p:cNvPr id="9" name="TextBox 8"/>
          <p:cNvSpPr txBox="1"/>
          <p:nvPr/>
        </p:nvSpPr>
        <p:spPr>
          <a:xfrm>
            <a:off x="640080" y="5788152"/>
            <a:ext cx="7498079" cy="50292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1000" b="0" i="1">
                <a:solidFill>
                  <a:srgbClr val="6B7280"/>
                </a:solidFill>
                <a:latin typeface="Arial"/>
              </a:rPr>
              <a:t>WHAT GOES HERE:  Current and proforma income and expense lines down to NOI, from the seller's statements. Label proforma as proforma.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8229600" y="5788152"/>
            <a:ext cx="3319272" cy="5029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sz="1000" b="1">
                <a:solidFill>
                  <a:srgbClr val="2F6F8F"/>
                </a:solidFill>
                <a:latin typeface="Arial"/>
                <a:hlinkClick r:id="rId2"/>
              </a:rPr>
              <a:t>Fill this page from your deal: try IntellCRE, free to start</a:t>
            </a:r>
          </a:p>
        </p:txBody>
      </p:sp>
      <p:graphicFrame>
        <p:nvGraphicFramePr>
          <p:cNvPr id="11" name="Table 10"/>
          <p:cNvGraphicFramePr>
            <a:graphicFrameLocks noGrp="1"/>
          </p:cNvGraphicFramePr>
          <p:nvPr/>
        </p:nvGraphicFramePr>
        <p:xfrm>
          <a:off x="640080" y="1783080"/>
          <a:ext cx="7315200" cy="3657600"/>
        </p:xfrm>
        <a:graphic>
          <a:graphicData uri="http://schemas.openxmlformats.org/drawingml/2006/table">
            <a:tbl>
              <a:tblPr firstRow="0" bandRow="0">
                <a:tableStyleId>{5C22544A-7EE6-4342-B048-85BDC9FD1C3A}</a:tableStyleId>
              </a:tblPr>
              <a:tblGrid>
                <a:gridCol w="3474720"/>
                <a:gridCol w="1920240"/>
                <a:gridCol w="1920240"/>
              </a:tblGrid>
              <a:tr h="457200">
                <a:tc>
                  <a:txBody>
                    <a:bodyPr wrap="square"/>
                    <a:lstStyle/>
                    <a:p/>
                  </a:txBody>
                  <a:tcPr marL="73152" marR="73152" marT="27432" marB="27432" anchor="ctr">
                    <a:solidFill>
                      <a:srgbClr val="0F2A43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r"/>
                      <a:r>
                        <a:rPr sz="1300" b="1" i="0">
                          <a:solidFill>
                            <a:srgbClr val="FFFFFF"/>
                          </a:solidFill>
                          <a:latin typeface="Arial"/>
                        </a:rPr>
                        <a:t>Current</a:t>
                      </a:r>
                    </a:p>
                  </a:txBody>
                  <a:tcPr marL="73152" marR="73152" marT="27432" marB="27432" anchor="ctr">
                    <a:solidFill>
                      <a:srgbClr val="0F2A43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r"/>
                      <a:r>
                        <a:rPr sz="1300" b="1" i="0">
                          <a:solidFill>
                            <a:srgbClr val="FFFFFF"/>
                          </a:solidFill>
                          <a:latin typeface="Arial"/>
                        </a:rPr>
                        <a:t>Proforma</a:t>
                      </a:r>
                    </a:p>
                  </a:txBody>
                  <a:tcPr marL="73152" marR="73152" marT="27432" marB="27432" anchor="ctr">
                    <a:solidFill>
                      <a:srgbClr val="0F2A43"/>
                    </a:solidFill>
                  </a:tcPr>
                </a:tc>
              </a:tr>
              <a:tr h="457200">
                <a:tc>
                  <a:txBody>
                    <a:bodyPr wrap="square"/>
                    <a:lstStyle/>
                    <a:p>
                      <a:r>
                        <a:rPr sz="1300" b="1" i="0">
                          <a:solidFill>
                            <a:srgbClr val="B45309"/>
                          </a:solidFill>
                          <a:latin typeface="Arial"/>
                        </a:rPr>
                        <a:t>[Income line 1]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r"/>
                      <a:r>
                        <a:rPr sz="1300" b="0" i="0">
                          <a:solidFill>
                            <a:srgbClr val="B45309"/>
                          </a:solidFill>
                          <a:latin typeface="Arial"/>
                        </a:rPr>
                        <a:t>[$ 000,000]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r"/>
                      <a:r>
                        <a:rPr sz="1300" b="0" i="0">
                          <a:solidFill>
                            <a:srgbClr val="B45309"/>
                          </a:solidFill>
                          <a:latin typeface="Arial"/>
                        </a:rPr>
                        <a:t>[$ 000,000]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</a:tr>
              <a:tr h="457200">
                <a:tc>
                  <a:txBody>
                    <a:bodyPr wrap="square"/>
                    <a:lstStyle/>
                    <a:p>
                      <a:r>
                        <a:rPr sz="1300" b="1" i="0">
                          <a:solidFill>
                            <a:srgbClr val="B45309"/>
                          </a:solidFill>
                          <a:latin typeface="Arial"/>
                        </a:rPr>
                        <a:t>[Income line 2]</a:t>
                      </a:r>
                    </a:p>
                  </a:txBody>
                  <a:tcPr marL="73152" marR="73152" marT="27432" marB="27432" anchor="ctr">
                    <a:solidFill>
                      <a:srgbClr val="F3F4F6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r"/>
                      <a:r>
                        <a:rPr sz="1300" b="0" i="0">
                          <a:solidFill>
                            <a:srgbClr val="B45309"/>
                          </a:solidFill>
                          <a:latin typeface="Arial"/>
                        </a:rPr>
                        <a:t>[$ 000,000]</a:t>
                      </a:r>
                    </a:p>
                  </a:txBody>
                  <a:tcPr marL="73152" marR="73152" marT="27432" marB="27432" anchor="ctr">
                    <a:solidFill>
                      <a:srgbClr val="F3F4F6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r"/>
                      <a:r>
                        <a:rPr sz="1300" b="0" i="0">
                          <a:solidFill>
                            <a:srgbClr val="B45309"/>
                          </a:solidFill>
                          <a:latin typeface="Arial"/>
                        </a:rPr>
                        <a:t>[$ 000,000]</a:t>
                      </a:r>
                    </a:p>
                  </a:txBody>
                  <a:tcPr marL="73152" marR="73152" marT="27432" marB="27432" anchor="ctr">
                    <a:solidFill>
                      <a:srgbClr val="F3F4F6"/>
                    </a:solidFill>
                  </a:tcPr>
                </a:tc>
              </a:tr>
              <a:tr h="457200">
                <a:tc>
                  <a:txBody>
                    <a:bodyPr wrap="square"/>
                    <a:lstStyle/>
                    <a:p>
                      <a:r>
                        <a:rPr sz="1300" b="1" i="0">
                          <a:solidFill>
                            <a:srgbClr val="1F2937"/>
                          </a:solidFill>
                          <a:latin typeface="Arial"/>
                        </a:rPr>
                        <a:t>Effective gross income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r"/>
                      <a:r>
                        <a:rPr sz="1300" b="0" i="0">
                          <a:solidFill>
                            <a:srgbClr val="B45309"/>
                          </a:solidFill>
                          <a:latin typeface="Arial"/>
                        </a:rPr>
                        <a:t>[$ 000,000]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r"/>
                      <a:r>
                        <a:rPr sz="1300" b="0" i="0">
                          <a:solidFill>
                            <a:srgbClr val="B45309"/>
                          </a:solidFill>
                          <a:latin typeface="Arial"/>
                        </a:rPr>
                        <a:t>[$ 000,000]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</a:tr>
              <a:tr h="457200">
                <a:tc>
                  <a:txBody>
                    <a:bodyPr wrap="square"/>
                    <a:lstStyle/>
                    <a:p>
                      <a:r>
                        <a:rPr sz="1300" b="1" i="0">
                          <a:solidFill>
                            <a:srgbClr val="B45309"/>
                          </a:solidFill>
                          <a:latin typeface="Arial"/>
                        </a:rPr>
                        <a:t>[Expense category 1]</a:t>
                      </a:r>
                    </a:p>
                  </a:txBody>
                  <a:tcPr marL="73152" marR="73152" marT="27432" marB="27432" anchor="ctr">
                    <a:solidFill>
                      <a:srgbClr val="F3F4F6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r"/>
                      <a:r>
                        <a:rPr sz="1300" b="0" i="0">
                          <a:solidFill>
                            <a:srgbClr val="B45309"/>
                          </a:solidFill>
                          <a:latin typeface="Arial"/>
                        </a:rPr>
                        <a:t>[($ 00,000)]</a:t>
                      </a:r>
                    </a:p>
                  </a:txBody>
                  <a:tcPr marL="73152" marR="73152" marT="27432" marB="27432" anchor="ctr">
                    <a:solidFill>
                      <a:srgbClr val="F3F4F6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r"/>
                      <a:r>
                        <a:rPr sz="1300" b="0" i="0">
                          <a:solidFill>
                            <a:srgbClr val="B45309"/>
                          </a:solidFill>
                          <a:latin typeface="Arial"/>
                        </a:rPr>
                        <a:t>[($ 00,000)]</a:t>
                      </a:r>
                    </a:p>
                  </a:txBody>
                  <a:tcPr marL="73152" marR="73152" marT="27432" marB="27432" anchor="ctr">
                    <a:solidFill>
                      <a:srgbClr val="F3F4F6"/>
                    </a:solidFill>
                  </a:tcPr>
                </a:tc>
              </a:tr>
              <a:tr h="457200">
                <a:tc>
                  <a:txBody>
                    <a:bodyPr wrap="square"/>
                    <a:lstStyle/>
                    <a:p>
                      <a:r>
                        <a:rPr sz="1300" b="1" i="0">
                          <a:solidFill>
                            <a:srgbClr val="B45309"/>
                          </a:solidFill>
                          <a:latin typeface="Arial"/>
                        </a:rPr>
                        <a:t>[Expense category 2]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r"/>
                      <a:r>
                        <a:rPr sz="1300" b="0" i="0">
                          <a:solidFill>
                            <a:srgbClr val="B45309"/>
                          </a:solidFill>
                          <a:latin typeface="Arial"/>
                        </a:rPr>
                        <a:t>[($ 00,000)]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r"/>
                      <a:r>
                        <a:rPr sz="1300" b="0" i="0">
                          <a:solidFill>
                            <a:srgbClr val="B45309"/>
                          </a:solidFill>
                          <a:latin typeface="Arial"/>
                        </a:rPr>
                        <a:t>[($ 00,000)]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</a:tr>
              <a:tr h="457200">
                <a:tc>
                  <a:txBody>
                    <a:bodyPr wrap="square"/>
                    <a:lstStyle/>
                    <a:p>
                      <a:r>
                        <a:rPr sz="1300" b="1" i="0">
                          <a:solidFill>
                            <a:srgbClr val="1F2937"/>
                          </a:solidFill>
                          <a:latin typeface="Arial"/>
                        </a:rPr>
                        <a:t>Total operating expenses</a:t>
                      </a:r>
                    </a:p>
                  </a:txBody>
                  <a:tcPr marL="73152" marR="73152" marT="27432" marB="27432" anchor="ctr">
                    <a:solidFill>
                      <a:srgbClr val="F3F4F6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r"/>
                      <a:r>
                        <a:rPr sz="1300" b="0" i="0">
                          <a:solidFill>
                            <a:srgbClr val="B45309"/>
                          </a:solidFill>
                          <a:latin typeface="Arial"/>
                        </a:rPr>
                        <a:t>[($ 000,000)]</a:t>
                      </a:r>
                    </a:p>
                  </a:txBody>
                  <a:tcPr marL="73152" marR="73152" marT="27432" marB="27432" anchor="ctr">
                    <a:solidFill>
                      <a:srgbClr val="F3F4F6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r"/>
                      <a:r>
                        <a:rPr sz="1300" b="0" i="0">
                          <a:solidFill>
                            <a:srgbClr val="B45309"/>
                          </a:solidFill>
                          <a:latin typeface="Arial"/>
                        </a:rPr>
                        <a:t>[($ 000,000)]</a:t>
                      </a:r>
                    </a:p>
                  </a:txBody>
                  <a:tcPr marL="73152" marR="73152" marT="27432" marB="27432" anchor="ctr">
                    <a:solidFill>
                      <a:srgbClr val="F3F4F6"/>
                    </a:solidFill>
                  </a:tcPr>
                </a:tc>
              </a:tr>
              <a:tr h="457200">
                <a:tc>
                  <a:txBody>
                    <a:bodyPr wrap="square"/>
                    <a:lstStyle/>
                    <a:p>
                      <a:r>
                        <a:rPr sz="1300" b="1" i="0">
                          <a:solidFill>
                            <a:srgbClr val="1F2937"/>
                          </a:solidFill>
                          <a:latin typeface="Arial"/>
                        </a:rPr>
                        <a:t>Net operating income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r"/>
                      <a:r>
                        <a:rPr sz="1300" b="0" i="0">
                          <a:solidFill>
                            <a:srgbClr val="B45309"/>
                          </a:solidFill>
                          <a:latin typeface="Arial"/>
                        </a:rPr>
                        <a:t>[$ 000,000]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r"/>
                      <a:r>
                        <a:rPr sz="1300" b="0" i="0">
                          <a:solidFill>
                            <a:srgbClr val="B45309"/>
                          </a:solidFill>
                          <a:latin typeface="Arial"/>
                        </a:rPr>
                        <a:t>[$ 000,000]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12" name="TextBox 11"/>
          <p:cNvSpPr txBox="1"/>
          <p:nvPr/>
        </p:nvSpPr>
        <p:spPr>
          <a:xfrm>
            <a:off x="8229600" y="1783080"/>
            <a:ext cx="3291840" cy="182880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1200" b="0" i="0">
                <a:solidFill>
                  <a:srgbClr val="B45309"/>
                </a:solidFill>
                <a:latin typeface="Arial"/>
              </a:rPr>
              <a:t>[Source of the figures and period covered.]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28016"/>
          </a:xfrm>
          <a:prstGeom prst="rect">
            <a:avLst/>
          </a:prstGeom>
          <a:solidFill>
            <a:srgbClr val="0F2A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7315200" cy="27432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1100" b="1" i="0">
                <a:solidFill>
                  <a:srgbClr val="2F6F8F"/>
                </a:solidFill>
                <a:latin typeface="Arial"/>
              </a:rPr>
              <a:t>OPINION OF VALUE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0080"/>
            <a:ext cx="10911535" cy="73152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3000" b="0" i="0">
                <a:solidFill>
                  <a:srgbClr val="0F2A43"/>
                </a:solidFill>
                <a:latin typeface="Georgia"/>
              </a:rPr>
              <a:t>Valuation Approach and Reconciliation</a:t>
            </a:r>
          </a:p>
        </p:txBody>
      </p:sp>
      <p:sp>
        <p:nvSpPr>
          <p:cNvPr id="5" name="Rectangle 4"/>
          <p:cNvSpPr/>
          <p:nvPr/>
        </p:nvSpPr>
        <p:spPr>
          <a:xfrm>
            <a:off x="640080" y="1389888"/>
            <a:ext cx="822960" cy="45720"/>
          </a:xfrm>
          <a:prstGeom prst="rect">
            <a:avLst/>
          </a:prstGeom>
          <a:solidFill>
            <a:srgbClr val="2F6F8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640080" y="6355080"/>
            <a:ext cx="10911535" cy="9144"/>
          </a:xfrm>
          <a:prstGeom prst="rect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640080" y="6400800"/>
            <a:ext cx="8229600" cy="27432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1000" b="0" i="0">
                <a:solidFill>
                  <a:srgbClr val="B45309"/>
                </a:solidFill>
                <a:latin typeface="Arial"/>
              </a:rPr>
              <a:t>[Property Name]</a:t>
            </a:r>
            <a:r>
              <a:rPr sz="1000" b="0" i="0">
                <a:solidFill>
                  <a:srgbClr val="6B7280"/>
                </a:solidFill>
                <a:latin typeface="Arial"/>
              </a:rPr>
              <a:t>  ·  Multifamily Broker Opinion of Value  ·  Confidential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1002975" y="6400800"/>
            <a:ext cx="548640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fld id="{B6F15528-21DE-4FAA-801E-634DDDAF4B2B}" type="slidenum">
              <a:rPr lang="en-US" sz="1000">
                <a:solidFill>
                  <a:srgbClr val="6B7280"/>
                </a:solidFill>
                <a:latin typeface="Arial"/>
              </a:rPr>
              <a:t>‹#›</a:t>
            </a:fld>
          </a:p>
        </p:txBody>
      </p:sp>
      <p:sp>
        <p:nvSpPr>
          <p:cNvPr id="9" name="TextBox 8"/>
          <p:cNvSpPr txBox="1"/>
          <p:nvPr/>
        </p:nvSpPr>
        <p:spPr>
          <a:xfrm>
            <a:off x="640080" y="5788152"/>
            <a:ext cx="7498079" cy="50292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1000" b="0" i="1">
                <a:solidFill>
                  <a:srgbClr val="6B7280"/>
                </a:solidFill>
                <a:latin typeface="Arial"/>
              </a:rPr>
              <a:t>WHAT GOES HERE:  How you got to the number: the approaches used, their weights, and why. Say plainly that a BOV is not an appraisal.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8229600" y="5788152"/>
            <a:ext cx="3319272" cy="5029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sz="1000" b="1">
                <a:solidFill>
                  <a:srgbClr val="2F6F8F"/>
                </a:solidFill>
                <a:latin typeface="Arial"/>
                <a:hlinkClick r:id="rId2"/>
              </a:rPr>
              <a:t>Fill this page from your deal: try IntellCRE, free to start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640080" y="1783080"/>
            <a:ext cx="6400800" cy="146304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1300" b="0" i="1">
                <a:solidFill>
                  <a:srgbClr val="6B7280"/>
                </a:solidFill>
                <a:latin typeface="Arial"/>
              </a:rPr>
              <a:t>Income approach on stabilized NOI with a market cap rate, cross-checked with price per unit and gross rent multiplier from sale comps; support market rent with rent comps.</a:t>
            </a:r>
          </a:p>
        </p:txBody>
      </p:sp>
      <p:graphicFrame>
        <p:nvGraphicFramePr>
          <p:cNvPr id="12" name="Table 11"/>
          <p:cNvGraphicFramePr>
            <a:graphicFrameLocks noGrp="1"/>
          </p:cNvGraphicFramePr>
          <p:nvPr/>
        </p:nvGraphicFramePr>
        <p:xfrm>
          <a:off x="640080" y="3383280"/>
          <a:ext cx="6949440" cy="1828800"/>
        </p:xfrm>
        <a:graphic>
          <a:graphicData uri="http://schemas.openxmlformats.org/drawingml/2006/table">
            <a:tbl>
              <a:tblPr firstRow="0" bandRow="0">
                <a:tableStyleId>{5C22544A-7EE6-4342-B048-85BDC9FD1C3A}</a:tableStyleId>
              </a:tblPr>
              <a:tblGrid>
                <a:gridCol w="2084832"/>
                <a:gridCol w="1737360"/>
                <a:gridCol w="1042416"/>
                <a:gridCol w="2084832"/>
              </a:tblGrid>
              <a:tr h="457200">
                <a:tc>
                  <a:txBody>
                    <a:bodyPr wrap="square"/>
                    <a:lstStyle/>
                    <a:p>
                      <a:r>
                        <a:rPr sz="1200" b="1" i="0">
                          <a:solidFill>
                            <a:srgbClr val="FFFFFF"/>
                          </a:solidFill>
                          <a:latin typeface="Arial"/>
                        </a:rPr>
                        <a:t>Approach</a:t>
                      </a:r>
                    </a:p>
                  </a:txBody>
                  <a:tcPr marL="73152" marR="73152" marT="27432" marB="27432" anchor="ctr">
                    <a:solidFill>
                      <a:srgbClr val="0F2A43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00" b="1" i="0">
                          <a:solidFill>
                            <a:srgbClr val="FFFFFF"/>
                          </a:solidFill>
                          <a:latin typeface="Arial"/>
                        </a:rPr>
                        <a:t>Indicated value</a:t>
                      </a:r>
                    </a:p>
                  </a:txBody>
                  <a:tcPr marL="73152" marR="73152" marT="27432" marB="27432" anchor="ctr">
                    <a:solidFill>
                      <a:srgbClr val="0F2A43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00" b="1" i="0">
                          <a:solidFill>
                            <a:srgbClr val="FFFFFF"/>
                          </a:solidFill>
                          <a:latin typeface="Arial"/>
                        </a:rPr>
                        <a:t>Weight</a:t>
                      </a:r>
                    </a:p>
                  </a:txBody>
                  <a:tcPr marL="73152" marR="73152" marT="27432" marB="27432" anchor="ctr">
                    <a:solidFill>
                      <a:srgbClr val="0F2A43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00" b="1" i="0">
                          <a:solidFill>
                            <a:srgbClr val="FFFFFF"/>
                          </a:solidFill>
                          <a:latin typeface="Arial"/>
                        </a:rPr>
                        <a:t>Why</a:t>
                      </a:r>
                    </a:p>
                  </a:txBody>
                  <a:tcPr marL="73152" marR="73152" marT="27432" marB="27432" anchor="ctr">
                    <a:solidFill>
                      <a:srgbClr val="0F2A43"/>
                    </a:solidFill>
                  </a:tcPr>
                </a:tc>
              </a:tr>
              <a:tr h="457200">
                <a:tc>
                  <a:txBody>
                    <a:bodyPr wrap="square"/>
                    <a:lstStyle/>
                    <a:p>
                      <a:r>
                        <a:rPr sz="1200" b="1" i="0">
                          <a:solidFill>
                            <a:srgbClr val="1F2937"/>
                          </a:solidFill>
                          <a:latin typeface="Arial"/>
                        </a:rPr>
                        <a:t>Income approach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00" b="0" i="0">
                          <a:solidFill>
                            <a:srgbClr val="B45309"/>
                          </a:solidFill>
                          <a:latin typeface="Arial"/>
                        </a:rPr>
                        <a:t>[$ 0,000,000]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00" b="0" i="0">
                          <a:solidFill>
                            <a:srgbClr val="B45309"/>
                          </a:solidFill>
                          <a:latin typeface="Arial"/>
                        </a:rPr>
                        <a:t>[00%]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</a:tr>
              <a:tr h="457200">
                <a:tc>
                  <a:txBody>
                    <a:bodyPr wrap="square"/>
                    <a:lstStyle/>
                    <a:p>
                      <a:r>
                        <a:rPr sz="1200" b="1" i="0">
                          <a:solidFill>
                            <a:srgbClr val="1F2937"/>
                          </a:solidFill>
                          <a:latin typeface="Arial"/>
                        </a:rPr>
                        <a:t>Sales comparison</a:t>
                      </a:r>
                    </a:p>
                  </a:txBody>
                  <a:tcPr marL="73152" marR="73152" marT="27432" marB="27432" anchor="ctr">
                    <a:solidFill>
                      <a:srgbClr val="F3F4F6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00" b="0" i="0">
                          <a:solidFill>
                            <a:srgbClr val="B45309"/>
                          </a:solidFill>
                          <a:latin typeface="Arial"/>
                        </a:rPr>
                        <a:t>[$ 0,000,000]</a:t>
                      </a:r>
                    </a:p>
                  </a:txBody>
                  <a:tcPr marL="73152" marR="73152" marT="27432" marB="27432" anchor="ctr">
                    <a:solidFill>
                      <a:srgbClr val="F3F4F6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00" b="0" i="0">
                          <a:solidFill>
                            <a:srgbClr val="B45309"/>
                          </a:solidFill>
                          <a:latin typeface="Arial"/>
                        </a:rPr>
                        <a:t>[00%]</a:t>
                      </a:r>
                    </a:p>
                  </a:txBody>
                  <a:tcPr marL="73152" marR="73152" marT="27432" marB="27432" anchor="ctr">
                    <a:solidFill>
                      <a:srgbClr val="F3F4F6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3F4F6"/>
                    </a:solidFill>
                  </a:tcPr>
                </a:tc>
              </a:tr>
              <a:tr h="457200">
                <a:tc>
                  <a:txBody>
                    <a:bodyPr wrap="square"/>
                    <a:lstStyle/>
                    <a:p>
                      <a:r>
                        <a:rPr sz="1200" b="1" i="0">
                          <a:solidFill>
                            <a:srgbClr val="1F2937"/>
                          </a:solidFill>
                          <a:latin typeface="Arial"/>
                        </a:rPr>
                        <a:t>Concluded value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00" b="0" i="0">
                          <a:solidFill>
                            <a:srgbClr val="B45309"/>
                          </a:solidFill>
                          <a:latin typeface="Arial"/>
                        </a:rPr>
                        <a:t>[$ 0,000,000]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00" b="0" i="0">
                          <a:solidFill>
                            <a:srgbClr val="1F2937"/>
                          </a:solidFill>
                          <a:latin typeface="Arial"/>
                        </a:rPr>
                        <a:t>100%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/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13" name="TextBox 12"/>
          <p:cNvSpPr txBox="1"/>
          <p:nvPr/>
        </p:nvSpPr>
        <p:spPr>
          <a:xfrm>
            <a:off x="7955279" y="1783080"/>
            <a:ext cx="3566160" cy="3840480"/>
          </a:xfrm>
          <a:prstGeom prst="rect">
            <a:avLst/>
          </a:prstGeom>
          <a:noFill/>
        </p:spPr>
        <p:txBody>
          <a:bodyPr wrap="square" lIns="36576" rIns="36576">
            <a:spAutoFit/>
          </a:bodyPr>
          <a:lstStyle/>
          <a:p>
            <a:pPr marL="201168" indent="-201168">
              <a:lnSpc>
                <a:spcPct val="110000"/>
              </a:lnSpc>
              <a:spcAft>
                <a:spcPts val="600"/>
              </a:spcAft>
              <a:buChar char="•"/>
            </a:pPr>
            <a:r>
              <a:rPr sz="1300" b="0" i="0">
                <a:solidFill>
                  <a:srgbClr val="1F2937"/>
                </a:solidFill>
                <a:latin typeface="Arial"/>
              </a:rPr>
              <a:t>Implied cap rate at concluded value: </a:t>
            </a:r>
            <a:r>
              <a:rPr sz="1300" b="0" i="0">
                <a:solidFill>
                  <a:srgbClr val="B45309"/>
                </a:solidFill>
                <a:latin typeface="Arial"/>
              </a:rPr>
              <a:t>[0.00%]</a:t>
            </a:r>
          </a:p>
          <a:p>
            <a:pPr marL="201168" indent="-201168">
              <a:lnSpc>
                <a:spcPct val="110000"/>
              </a:lnSpc>
              <a:spcAft>
                <a:spcPts val="600"/>
              </a:spcAft>
              <a:buChar char="•"/>
            </a:pPr>
            <a:r>
              <a:rPr sz="1300" b="0" i="0">
                <a:solidFill>
                  <a:srgbClr val="1F2937"/>
                </a:solidFill>
                <a:latin typeface="Arial"/>
              </a:rPr>
              <a:t>Cap rate used in income approach: </a:t>
            </a:r>
            <a:r>
              <a:rPr sz="1300" b="0" i="0">
                <a:solidFill>
                  <a:srgbClr val="B45309"/>
                </a:solidFill>
                <a:latin typeface="Arial"/>
              </a:rPr>
              <a:t>[0.00%]</a:t>
            </a:r>
          </a:p>
          <a:p>
            <a:pPr marL="201168" indent="-201168">
              <a:lnSpc>
                <a:spcPct val="110000"/>
              </a:lnSpc>
              <a:spcAft>
                <a:spcPts val="600"/>
              </a:spcAft>
              <a:buChar char="•"/>
            </a:pPr>
            <a:r>
              <a:rPr sz="1300" b="0" i="0">
                <a:solidFill>
                  <a:srgbClr val="1F2937"/>
                </a:solidFill>
                <a:latin typeface="Arial"/>
              </a:rPr>
              <a:t>Range: </a:t>
            </a:r>
            <a:r>
              <a:rPr sz="1300" b="0" i="0">
                <a:solidFill>
                  <a:srgbClr val="B45309"/>
                </a:solidFill>
                <a:latin typeface="Arial"/>
              </a:rPr>
              <a:t>[$ low]</a:t>
            </a:r>
            <a:r>
              <a:rPr sz="1300" b="0" i="0">
                <a:solidFill>
                  <a:srgbClr val="1F2937"/>
                </a:solidFill>
                <a:latin typeface="Arial"/>
              </a:rPr>
              <a:t> to </a:t>
            </a:r>
            <a:r>
              <a:rPr sz="1300" b="0" i="0">
                <a:solidFill>
                  <a:srgbClr val="B45309"/>
                </a:solidFill>
                <a:latin typeface="Arial"/>
              </a:rPr>
              <a:t>[$ high]</a:t>
            </a:r>
          </a:p>
          <a:p>
            <a:pPr marL="201168" indent="-201168">
              <a:lnSpc>
                <a:spcPct val="110000"/>
              </a:lnSpc>
              <a:spcAft>
                <a:spcPts val="600"/>
              </a:spcAft>
              <a:buChar char="•"/>
            </a:pPr>
            <a:r>
              <a:rPr sz="1300" b="0" i="0">
                <a:solidFill>
                  <a:srgbClr val="1F2937"/>
                </a:solidFill>
                <a:latin typeface="Arial"/>
              </a:rPr>
              <a:t>Effective date: </a:t>
            </a:r>
            <a:r>
              <a:rPr sz="1300" b="0" i="0">
                <a:solidFill>
                  <a:srgbClr val="B45309"/>
                </a:solidFill>
                <a:latin typeface="Arial"/>
              </a:rPr>
              <a:t>[Month Day, Year]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28016"/>
          </a:xfrm>
          <a:prstGeom prst="rect">
            <a:avLst/>
          </a:prstGeom>
          <a:solidFill>
            <a:srgbClr val="0F2A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7315200" cy="27432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1100" b="1" i="0">
                <a:solidFill>
                  <a:srgbClr val="2F6F8F"/>
                </a:solidFill>
                <a:latin typeface="Arial"/>
              </a:rPr>
              <a:t>MARKET OVERVIEW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0080"/>
            <a:ext cx="10911535" cy="73152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3000" b="0" i="0">
                <a:solidFill>
                  <a:srgbClr val="0F2A43"/>
                </a:solidFill>
                <a:latin typeface="Georgia"/>
              </a:rPr>
              <a:t>Market Overview</a:t>
            </a:r>
          </a:p>
        </p:txBody>
      </p:sp>
      <p:sp>
        <p:nvSpPr>
          <p:cNvPr id="5" name="Rectangle 4"/>
          <p:cNvSpPr/>
          <p:nvPr/>
        </p:nvSpPr>
        <p:spPr>
          <a:xfrm>
            <a:off x="640080" y="1389888"/>
            <a:ext cx="822960" cy="45720"/>
          </a:xfrm>
          <a:prstGeom prst="rect">
            <a:avLst/>
          </a:prstGeom>
          <a:solidFill>
            <a:srgbClr val="2F6F8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640080" y="6355080"/>
            <a:ext cx="10911535" cy="9144"/>
          </a:xfrm>
          <a:prstGeom prst="rect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640080" y="6400800"/>
            <a:ext cx="8229600" cy="27432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1000" b="0" i="0">
                <a:solidFill>
                  <a:srgbClr val="B45309"/>
                </a:solidFill>
                <a:latin typeface="Arial"/>
              </a:rPr>
              <a:t>[Property Name]</a:t>
            </a:r>
            <a:r>
              <a:rPr sz="1000" b="0" i="0">
                <a:solidFill>
                  <a:srgbClr val="6B7280"/>
                </a:solidFill>
                <a:latin typeface="Arial"/>
              </a:rPr>
              <a:t>  ·  Multifamily Broker Opinion of Value  ·  Confidential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1002975" y="6400800"/>
            <a:ext cx="548640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fld id="{B6F15528-21DE-4FAA-801E-634DDDAF4B2B}" type="slidenum">
              <a:rPr lang="en-US" sz="1000">
                <a:solidFill>
                  <a:srgbClr val="6B7280"/>
                </a:solidFill>
                <a:latin typeface="Arial"/>
              </a:rPr>
              <a:t>‹#›</a:t>
            </a:fld>
          </a:p>
        </p:txBody>
      </p:sp>
      <p:sp>
        <p:nvSpPr>
          <p:cNvPr id="9" name="TextBox 8"/>
          <p:cNvSpPr txBox="1"/>
          <p:nvPr/>
        </p:nvSpPr>
        <p:spPr>
          <a:xfrm>
            <a:off x="640080" y="5788152"/>
            <a:ext cx="7498079" cy="50292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1000" b="0" i="1">
                <a:solidFill>
                  <a:srgbClr val="6B7280"/>
                </a:solidFill>
                <a:latin typeface="Arial"/>
              </a:rPr>
              <a:t>WHAT GOES HERE:  The multifamily market in the submarket and metro, with the source and date of every statistic.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8229600" y="5788152"/>
            <a:ext cx="3319272" cy="5029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sz="1000" b="1">
                <a:solidFill>
                  <a:srgbClr val="2F6F8F"/>
                </a:solidFill>
                <a:latin typeface="Arial"/>
                <a:hlinkClick r:id="rId2"/>
              </a:rPr>
              <a:t>Fill this page from your deal: try IntellCRE, free to start</a:t>
            </a:r>
          </a:p>
        </p:txBody>
      </p:sp>
      <p:graphicFrame>
        <p:nvGraphicFramePr>
          <p:cNvPr id="11" name="Table 10"/>
          <p:cNvGraphicFramePr>
            <a:graphicFrameLocks noGrp="1"/>
          </p:cNvGraphicFramePr>
          <p:nvPr/>
        </p:nvGraphicFramePr>
        <p:xfrm>
          <a:off x="640080" y="1783080"/>
          <a:ext cx="10911532" cy="3200400"/>
        </p:xfrm>
        <a:graphic>
          <a:graphicData uri="http://schemas.openxmlformats.org/drawingml/2006/table">
            <a:tbl>
              <a:tblPr firstRow="0" bandRow="0">
                <a:tableStyleId>{5C22544A-7EE6-4342-B048-85BDC9FD1C3A}</a:tableStyleId>
              </a:tblPr>
              <a:tblGrid>
                <a:gridCol w="4166222"/>
                <a:gridCol w="1785523"/>
                <a:gridCol w="1785523"/>
                <a:gridCol w="3174264"/>
              </a:tblGrid>
              <a:tr h="457200">
                <a:tc>
                  <a:txBody>
                    <a:bodyPr wrap="square"/>
                    <a:lstStyle/>
                    <a:p>
                      <a:r>
                        <a:rPr sz="1200" b="1" i="0">
                          <a:solidFill>
                            <a:srgbClr val="FFFFFF"/>
                          </a:solidFill>
                          <a:latin typeface="Arial"/>
                        </a:rPr>
                        <a:t>Metric</a:t>
                      </a:r>
                    </a:p>
                  </a:txBody>
                  <a:tcPr marL="73152" marR="73152" marT="27432" marB="27432" anchor="ctr">
                    <a:solidFill>
                      <a:srgbClr val="0F2A43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00" b="1" i="0">
                          <a:solidFill>
                            <a:srgbClr val="FFFFFF"/>
                          </a:solidFill>
                          <a:latin typeface="Arial"/>
                        </a:rPr>
                        <a:t>Submarket</a:t>
                      </a:r>
                    </a:p>
                  </a:txBody>
                  <a:tcPr marL="73152" marR="73152" marT="27432" marB="27432" anchor="ctr">
                    <a:solidFill>
                      <a:srgbClr val="0F2A43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00" b="1" i="0">
                          <a:solidFill>
                            <a:srgbClr val="FFFFFF"/>
                          </a:solidFill>
                          <a:latin typeface="Arial"/>
                        </a:rPr>
                        <a:t>Metro</a:t>
                      </a:r>
                    </a:p>
                  </a:txBody>
                  <a:tcPr marL="73152" marR="73152" marT="27432" marB="27432" anchor="ctr">
                    <a:solidFill>
                      <a:srgbClr val="0F2A43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00" b="1" i="0">
                          <a:solidFill>
                            <a:srgbClr val="FFFFFF"/>
                          </a:solidFill>
                          <a:latin typeface="Arial"/>
                        </a:rPr>
                        <a:t>Source / date</a:t>
                      </a:r>
                    </a:p>
                  </a:txBody>
                  <a:tcPr marL="73152" marR="73152" marT="27432" marB="27432" anchor="ctr">
                    <a:solidFill>
                      <a:srgbClr val="0F2A43"/>
                    </a:solidFill>
                  </a:tcPr>
                </a:tc>
              </a:tr>
              <a:tr h="457200">
                <a:tc>
                  <a:txBody>
                    <a:bodyPr wrap="square"/>
                    <a:lstStyle/>
                    <a:p>
                      <a:r>
                        <a:rPr sz="1200" b="1" i="0">
                          <a:solidFill>
                            <a:srgbClr val="1F2937"/>
                          </a:solidFill>
                          <a:latin typeface="Arial"/>
                        </a:rPr>
                        <a:t>Submarket occupancy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00" b="0" i="0">
                          <a:solidFill>
                            <a:srgbClr val="B45309"/>
                          </a:solidFill>
                          <a:latin typeface="Arial"/>
                        </a:rPr>
                        <a:t>[Source, Mon YYYY]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</a:tr>
              <a:tr h="457200">
                <a:tc>
                  <a:txBody>
                    <a:bodyPr wrap="square"/>
                    <a:lstStyle/>
                    <a:p>
                      <a:r>
                        <a:rPr sz="1200" b="1" i="0">
                          <a:solidFill>
                            <a:srgbClr val="1F2937"/>
                          </a:solidFill>
                          <a:latin typeface="Arial"/>
                        </a:rPr>
                        <a:t>Average asking rent</a:t>
                      </a:r>
                    </a:p>
                  </a:txBody>
                  <a:tcPr marL="73152" marR="73152" marT="27432" marB="27432" anchor="ctr">
                    <a:solidFill>
                      <a:srgbClr val="F3F4F6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3F4F6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3F4F6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00" b="0" i="0">
                          <a:solidFill>
                            <a:srgbClr val="B45309"/>
                          </a:solidFill>
                          <a:latin typeface="Arial"/>
                        </a:rPr>
                        <a:t>[Source, Mon YYYY]</a:t>
                      </a:r>
                    </a:p>
                  </a:txBody>
                  <a:tcPr marL="73152" marR="73152" marT="27432" marB="27432" anchor="ctr">
                    <a:solidFill>
                      <a:srgbClr val="F3F4F6"/>
                    </a:solidFill>
                  </a:tcPr>
                </a:tc>
              </a:tr>
              <a:tr h="457200">
                <a:tc>
                  <a:txBody>
                    <a:bodyPr wrap="square"/>
                    <a:lstStyle/>
                    <a:p>
                      <a:r>
                        <a:rPr sz="1200" b="1" i="0">
                          <a:solidFill>
                            <a:srgbClr val="1F2937"/>
                          </a:solidFill>
                          <a:latin typeface="Arial"/>
                        </a:rPr>
                        <a:t>Rent growth (12 mo)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00" b="0" i="0">
                          <a:solidFill>
                            <a:srgbClr val="B45309"/>
                          </a:solidFill>
                          <a:latin typeface="Arial"/>
                        </a:rPr>
                        <a:t>[Source, Mon YYYY]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</a:tr>
              <a:tr h="457200">
                <a:tc>
                  <a:txBody>
                    <a:bodyPr wrap="square"/>
                    <a:lstStyle/>
                    <a:p>
                      <a:r>
                        <a:rPr sz="1200" b="1" i="0">
                          <a:solidFill>
                            <a:srgbClr val="1F2937"/>
                          </a:solidFill>
                          <a:latin typeface="Arial"/>
                        </a:rPr>
                        <a:t>Units under construction</a:t>
                      </a:r>
                    </a:p>
                  </a:txBody>
                  <a:tcPr marL="73152" marR="73152" marT="27432" marB="27432" anchor="ctr">
                    <a:solidFill>
                      <a:srgbClr val="F3F4F6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3F4F6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3F4F6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00" b="0" i="0">
                          <a:solidFill>
                            <a:srgbClr val="B45309"/>
                          </a:solidFill>
                          <a:latin typeface="Arial"/>
                        </a:rPr>
                        <a:t>[Source, Mon YYYY]</a:t>
                      </a:r>
                    </a:p>
                  </a:txBody>
                  <a:tcPr marL="73152" marR="73152" marT="27432" marB="27432" anchor="ctr">
                    <a:solidFill>
                      <a:srgbClr val="F3F4F6"/>
                    </a:solidFill>
                  </a:tcPr>
                </a:tc>
              </a:tr>
              <a:tr h="457200">
                <a:tc>
                  <a:txBody>
                    <a:bodyPr wrap="square"/>
                    <a:lstStyle/>
                    <a:p>
                      <a:r>
                        <a:rPr sz="1200" b="1" i="0">
                          <a:solidFill>
                            <a:srgbClr val="1F2937"/>
                          </a:solidFill>
                          <a:latin typeface="Arial"/>
                        </a:rPr>
                        <a:t>Renter share of households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00" b="0" i="0">
                          <a:solidFill>
                            <a:srgbClr val="B45309"/>
                          </a:solidFill>
                          <a:latin typeface="Arial"/>
                        </a:rPr>
                        <a:t>[Source, Mon YYYY]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</a:tr>
              <a:tr h="457200">
                <a:tc>
                  <a:txBody>
                    <a:bodyPr wrap="square"/>
                    <a:lstStyle/>
                    <a:p>
                      <a:r>
                        <a:rPr sz="1200" b="1" i="0">
                          <a:solidFill>
                            <a:srgbClr val="1F2937"/>
                          </a:solidFill>
                          <a:latin typeface="Arial"/>
                        </a:rPr>
                        <a:t>Median household income</a:t>
                      </a:r>
                    </a:p>
                  </a:txBody>
                  <a:tcPr marL="73152" marR="73152" marT="27432" marB="27432" anchor="ctr">
                    <a:solidFill>
                      <a:srgbClr val="F3F4F6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3F4F6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3F4F6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00" b="0" i="0">
                          <a:solidFill>
                            <a:srgbClr val="B45309"/>
                          </a:solidFill>
                          <a:latin typeface="Arial"/>
                        </a:rPr>
                        <a:t>[Source, Mon YYYY]</a:t>
                      </a:r>
                    </a:p>
                  </a:txBody>
                  <a:tcPr marL="73152" marR="73152" marT="27432" marB="27432" anchor="ctr">
                    <a:solidFill>
                      <a:srgbClr val="F3F4F6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