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103120"/>
            <a:ext cx="91440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45309"/>
                </a:solidFill>
                <a:latin typeface="Arial"/>
              </a:rPr>
              <a:t>[Document title: MOBILE HOME PARKS OFFERING MEMORANDUM]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1460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Arial"/>
              </a:rPr>
              <a:t>[Highlight line, optional]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926080"/>
            <a:ext cx="10058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[Property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02336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000" b="0" i="0">
                <a:solidFill>
                  <a:srgbClr val="B45309"/>
                </a:solidFill>
                <a:latin typeface="Arial"/>
              </a:rPr>
              <a:t>[Street Address, City, State ZIP]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52628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[Additional line, optional]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76072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Replace the logo box, the title lines, the property name and address (from the Cover Page settings). Leave a line blank to hide 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0F2A43"/>
                </a:solidFill>
                <a:latin typeface="Georgia"/>
              </a:rPr>
              <a:t>How to use this template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80160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6766560" cy="40233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Everything in </a:t>
            </a:r>
            <a:r>
              <a:rPr sz="1500" b="0" i="0">
                <a:solidFill>
                  <a:srgbClr val="B45309"/>
                </a:solidFill>
                <a:latin typeface="Arial"/>
              </a:rPr>
              <a:t>[square brackets]</a:t>
            </a:r>
            <a:r>
              <a:rPr sz="1500" b="0" i="0">
                <a:solidFill>
                  <a:srgbClr val="1F2937"/>
                </a:solidFill>
                <a:latin typeface="Arial"/>
              </a:rPr>
              <a:t> and amber is a placeholder. Replace it with your own facts.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Each page has a "What goes here" line at the bottom. Delete those lines (and this slide) before you send.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Recolor the navy and steel-blue shapes to your brokerage colors and add your logo.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Use only facts you can source. Label projections as projections. Never publish figures you cannot verify.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This template contains no real property data. The page order matches the default Mobile Home Parks Offering Memorandum in IntellCRE.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0" y="1645920"/>
            <a:ext cx="3749039" cy="301752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1828800"/>
            <a:ext cx="3200400" cy="12801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FFFFFF"/>
                </a:solidFill>
                <a:latin typeface="Georgia"/>
              </a:rPr>
              <a:t>Skip the typing.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2651760"/>
            <a:ext cx="3200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FD7E5"/>
                </a:solidFill>
                <a:latin typeface="Arial"/>
              </a:rPr>
              <a:t>IntellCRE builds this Mobile Home Parks Offering Memorandum from your deal documents. Free to start.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hlinkClick r:id="rId2"/>
              </a:rPr>
              <a:t>Try IntellCRE: app.intellcre.com/register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Presented By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Mobile Home Parks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brokerage details and counsel-approved confidentiality and disclaimer text.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063240"/>
            <a:ext cx="384048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[Brokerage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Website]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46320" y="1783080"/>
            <a:ext cx="6675120" cy="3749039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74920" y="1920240"/>
            <a:ext cx="62179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CONFIDENTIALITY AND DISCLAIMER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2286000"/>
            <a:ext cx="6217920" cy="31089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confidentiality notice.]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disclaimer.]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Table of Contents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Mobile Home Parks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Section names and page numbers. IntellCRE generates this page for you.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8288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19" y="19019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The Asset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37760" y="19202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24871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27432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19" y="28163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Financials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28346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34015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6576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19" y="37307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Sale Comparables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37760" y="3749039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43159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5720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19" y="46451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Rent Comparables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37760" y="46634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" y="52303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26480" y="18288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03720" y="19019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Market Overview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24160" y="19202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126480" y="24871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Executive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Mobile Home Parks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mobile home parks price, the six metrics a mobile home parks buyer checks first, and key property data. Delete any metric you cannot support.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37360"/>
            <a:ext cx="51206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PRICE ESTIMATE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011680"/>
            <a:ext cx="512064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600" b="0" i="0">
                <a:solidFill>
                  <a:srgbClr val="B45309"/>
                </a:solidFill>
                <a:latin typeface="Georgia"/>
              </a:rPr>
              <a:t>[$ 0,000,000]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880360"/>
            <a:ext cx="51206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PROPERTY DATA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640080" y="3154680"/>
          <a:ext cx="5303520" cy="243230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108960"/>
                <a:gridCol w="2194560"/>
              </a:tblGrid>
              <a:tr h="347472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Lot count and occupied lots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Park-owned versus tenant-owned homes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Water and sewer (municipal, well, septic, private system)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Utility billing (master-metered / submetered)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Acreage and infill potential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State or local licensing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309360" y="1737360"/>
            <a:ext cx="52120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KEY METRICS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09360" y="2057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309360" y="2057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0" y="2130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PRICE PER LOT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2404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961120" y="2057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961120" y="2057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44000" y="2130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IN-PLACE CAP RATE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0" y="2404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09360" y="3200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309360" y="3200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92240" y="3273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LOT OCCUPANCY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92240" y="3547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961120" y="3200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961120" y="3200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144000" y="3273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AVERAGE LOT RENT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0" y="3547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09360" y="4343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309360" y="4343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92240" y="4416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PARK-OWNED HOMES SHARE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92240" y="4690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961120" y="4343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961120" y="4343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144000" y="4416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UTILITY STRUCTURE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0" y="4690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Property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Mobile Home Parks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property: type, size, site, condition, amenities, recent improvements.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[Two to four sentences describing the property: type, size, location, condition.]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[Site and building details: stories, construction, parking, amenities.]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[Recent capital improvements, with dates.]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Photos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Mobile Home Parks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Six of your best property photos with short captions. Exterior first, then interiors and amenities.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1 and caption]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2 and caption]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3 and caption]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4 and caption]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5 and caption]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6 and caption]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Area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Mobile Home Parks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surrounding area: submarket character, access, nearby anchors.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[Describe the surrounding area: submarket character, access, nearby anchors.]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[Transit, highways and typical drive times.]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[Area image]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Points of Interest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Mobile Home Parks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map with the property and the places a buyer or tenant cares about, with distances.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658368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658368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[Map with the property and points of interest pinned]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79" y="1783080"/>
            <a:ext cx="4023360" cy="384048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1,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2,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3,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4,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5, distance]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Lot Rent Roll and Home Ownership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Mobile Home Parks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row per lot, from the seller's roster. State the as-of date and the source.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4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264658"/>
                <a:gridCol w="1441146"/>
                <a:gridCol w="1441146"/>
                <a:gridCol w="1441146"/>
                <a:gridCol w="1441146"/>
                <a:gridCol w="1441146"/>
                <a:gridCol w="1441146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Lot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Home owner (park / tenant)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Home status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Lot 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Utilities billed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Lease type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Occupied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Total / average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Utilities, Infrastructure and Infill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Mobile Home Parks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Utilities, Infrastructure and Infill: the mobile home parks-specific detail buyers ask for next. Cite documents, not memory.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4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750840"/>
                <a:gridCol w="2386898"/>
                <a:gridCol w="2386898"/>
                <a:gridCol w="2386898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Current state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Cost to improve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Notes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Income and Expenses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Mobile Home Parks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Current and proforma income and expense lines down to NOI, from the seller's statements. Label proforma as proforma.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7315200" cy="36576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474720"/>
                <a:gridCol w="1920240"/>
                <a:gridCol w="1920240"/>
              </a:tblGrid>
              <a:tr h="45720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Current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Proforma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1]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2]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1]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2]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Total 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229600" y="1783080"/>
            <a:ext cx="329184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[Source of the figures and period covered.]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Operating Projections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Mobile Home Parks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Five-year projection of income, expenses and NOI. Label as projections and state growth assumptions.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201168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91872"/>
                <a:gridCol w="1583932"/>
                <a:gridCol w="1583932"/>
                <a:gridCol w="1583932"/>
                <a:gridCol w="1583932"/>
                <a:gridCol w="1583932"/>
              </a:tblGrid>
              <a:tr h="50292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1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2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3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4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5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Assumptions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Mobile Home Parks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Every assumption behind the mobile home parks projections, so a buyer can check your math.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6949440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291840"/>
                <a:gridCol w="1463040"/>
                <a:gridCol w="219456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Assumption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Basis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Lot rent increases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Infill plan (homes, cost, timing)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Utility cost recovery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Vacancy and turnover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Capital improvements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Exit cap rate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Mobile Home Parks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Mobile Home Parks sales close to the subject in size, age and tenancy. Cite the source and sale dates; add an averages row and the subject.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70324"/>
                <a:gridCol w="1881299"/>
                <a:gridCol w="1222844"/>
                <a:gridCol w="1222844"/>
                <a:gridCol w="1222844"/>
                <a:gridCol w="1222844"/>
                <a:gridCol w="1222844"/>
                <a:gridCol w="1222844"/>
                <a:gridCol w="122284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Lots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Occupancy at sale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Sale price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Price per lot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Cap 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Utility type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Park-owned homes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Detailed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Mobile Home Parks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page per comp: photo and facts. Repeat this page for each comp.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[Comp photo]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480560" y="1783080"/>
          <a:ext cx="704088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411480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B45309"/>
                          </a:solidFill>
                          <a:latin typeface="Arial"/>
                        </a:rPr>
                        <a:t>[Comp name, address]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Built/Renovated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Units / Rentable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 price / date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Price per unit / per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Cap rate / GRM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Lot size / unit type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RENT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Rent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Mobile Home Parks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Competing mobile home parks properties' rents or rates beside the subject, with the same basis (NNN, full service, per month) in every row.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518046"/>
                <a:gridCol w="1678697"/>
                <a:gridCol w="1678697"/>
                <a:gridCol w="1678697"/>
                <a:gridCol w="1678697"/>
                <a:gridCol w="1678697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Park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Lots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Lot 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Utilities included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Home rent (if park-owned)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Occupancy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Market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Mobile Home Parks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mobile home parks market in the submarket and metro, with the source and date of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166222"/>
                <a:gridCol w="1785523"/>
                <a:gridCol w="1785523"/>
                <a:gridCol w="317426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Metric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Submarket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Metro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Source / 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Housing affordability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Competing parks and their lot rents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Local regulation of lot rent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Population and employment growth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Used and new manufactured home prices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Zoning for new parks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City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Mobile Home Parks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city and metro economy. Source and date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[Describe the city and metro: economy, growth, why it matters to a buyer.]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[Source and date for every statistic.]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ADVISORY BIOS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Advisory Bio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Mobile Home Parks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block per advisor: headshot, contact details, license number and a short bio.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1554480" cy="17373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1554480" cy="1737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77439" y="1783080"/>
            <a:ext cx="3657600" cy="17373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[Title]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Email]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[License #]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3703320"/>
            <a:ext cx="539496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[Short bio: experience, markets, specialties. Verified facts only.]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17920" y="1783080"/>
            <a:ext cx="1554480" cy="17373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17920" y="1783080"/>
            <a:ext cx="1554480" cy="1737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5279" y="1783080"/>
            <a:ext cx="3657600" cy="17373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[Title]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Email]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[License #]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0" y="3703320"/>
            <a:ext cx="539496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[Short bio: experience, markets, specialties. Verified facts only.]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FD7E5"/>
                </a:solidFill>
                <a:latin typeface="Arial"/>
              </a:rPr>
              <a:t>CONTACT 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B45309"/>
                </a:solidFill>
                <a:latin typeface="Georgia"/>
              </a:rPr>
              <a:t>[Main line, for example: Let's talk about [Property Name]</a:t>
            </a:r>
            <a:r>
              <a:rPr sz="3200" b="0" i="0">
                <a:solidFill>
                  <a:srgbClr val="FFFFFF"/>
                </a:solidFill>
                <a:latin typeface="Georgia"/>
              </a:rPr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468880"/>
            <a:ext cx="1005840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Arial"/>
              </a:rPr>
              <a:t>[Secondary line]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3383280"/>
            <a:ext cx="1371600" cy="1554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3383280"/>
            <a:ext cx="1371600" cy="1554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029200"/>
            <a:ext cx="292608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[Phone  ·  Email]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3383280"/>
            <a:ext cx="1371600" cy="1554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3383280"/>
            <a:ext cx="1371600" cy="1554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5029200"/>
            <a:ext cx="292608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[Phone  ·  Email]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0" y="3383280"/>
            <a:ext cx="347472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[Message line]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[Website]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603504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Your main call to action, advisor headshots and contacts, office address.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