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app.intellcre.com/register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548640"/>
            <a:ext cx="2377440" cy="8229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103120"/>
            <a:ext cx="91440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45309"/>
                </a:solidFill>
                <a:latin typeface="Arial"/>
              </a:rPr>
              <a:t>[Document title: MEDICAL OFFICE OFFERING MEMORANDUM]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51460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600" b="0" i="0">
                <a:solidFill>
                  <a:srgbClr val="B45309"/>
                </a:solidFill>
                <a:latin typeface="Arial"/>
              </a:rPr>
              <a:t>[Highlight line, optional]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926080"/>
            <a:ext cx="10058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4800" b="0" i="0">
                <a:solidFill>
                  <a:srgbClr val="B45309"/>
                </a:solidFill>
                <a:latin typeface="Georgia"/>
              </a:rPr>
              <a:t>[Property Name]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402336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B45309"/>
                </a:solidFill>
                <a:latin typeface="Arial"/>
              </a:rPr>
              <a:t>[Street Address, City, State ZIP]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52628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[Additional line, optional]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76072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Replace the logo box, the title lines, the property name and address (from the Cover Page settings). Leave a line blank to hide 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05840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0F2A43"/>
                </a:solidFill>
                <a:latin typeface="Georgia"/>
              </a:rPr>
              <a:t>How to use this template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280160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0080" y="1645920"/>
            <a:ext cx="6766560" cy="402336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Everything in </a:t>
            </a:r>
            <a:r>
              <a:rPr sz="1500" b="0" i="0">
                <a:solidFill>
                  <a:srgbClr val="B45309"/>
                </a:solidFill>
                <a:latin typeface="Arial"/>
              </a:rPr>
              <a:t>[square brackets]</a:t>
            </a:r>
            <a:r>
              <a:rPr sz="1500" b="0" i="0">
                <a:solidFill>
                  <a:srgbClr val="1F2937"/>
                </a:solidFill>
                <a:latin typeface="Arial"/>
              </a:rPr>
              <a:t> and amber is a placeholder. Replace it with your own facts.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Each page has a "What goes here" line at the bottom. Delete those lines (and this slide) before you send.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Recolor the navy and steel-blue shapes to your brokerage colors and add your logo.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Use only facts you can source. Label projections as projections. Never publish figures you cannot verify.</a:t>
            </a:r>
          </a:p>
          <a:p>
            <a:pPr marL="201168" indent="-201168">
              <a:lnSpc>
                <a:spcPct val="110000"/>
              </a:lnSpc>
              <a:spcAft>
                <a:spcPts val="1000"/>
              </a:spcAft>
              <a:buChar char="•"/>
            </a:pPr>
            <a:r>
              <a:rPr sz="1500" b="0" i="0">
                <a:solidFill>
                  <a:srgbClr val="1F2937"/>
                </a:solidFill>
                <a:latin typeface="Arial"/>
              </a:rPr>
              <a:t>This template contains no real property data. The page order matches the default Medical Office Offering Memorandum in IntellCRE.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772400" y="1645920"/>
            <a:ext cx="3749039" cy="301752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0" y="1828800"/>
            <a:ext cx="3200400" cy="12801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FFFFFF"/>
                </a:solidFill>
                <a:latin typeface="Georgia"/>
              </a:rPr>
              <a:t>Skip the typing.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0" y="2651760"/>
            <a:ext cx="3200400" cy="10972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FD7E5"/>
                </a:solidFill>
                <a:latin typeface="Arial"/>
              </a:rPr>
              <a:t>IntellCRE builds this Medical Office Offering Memorandum from your deal documents. Free to start.</a:t>
            </a:r>
          </a:p>
        </p:txBody>
      </p:sp>
      <p:sp>
        <p:nvSpPr>
          <p:cNvPr id="9" name="Rectangle 8"/>
          <p:cNvSpPr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3749039"/>
            <a:ext cx="3200400" cy="5486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hlinkClick r:id="rId2"/>
              </a:rPr>
              <a:t>Try IntellCRE: app.intellcre.com/register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Presented By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Your brokerage details and counsel-approved confidentiality and disclaimer text.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2743200" cy="10972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[Brokerage logo]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3063240"/>
            <a:ext cx="3840480" cy="14630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[Brokerage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Website]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46320" y="1783080"/>
            <a:ext cx="6675120" cy="3749039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74920" y="1920240"/>
            <a:ext cx="62179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CONFIDENTIALITY AND DISCLAIMER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74920" y="2286000"/>
            <a:ext cx="6217920" cy="31089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confidentiality notice.]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[Insert your brokerage's counsel-approved disclaimer.]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INTRO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Table of 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Section names and page numbers. IntellCRE generates this page for you.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19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The Asset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00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7432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19" y="28163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Financials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28346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" y="34015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576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19" y="37307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Sale Comparables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7760" y="3749039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" y="43159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5720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19" y="46451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Rent Comparables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60" y="46634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" y="52303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1828800"/>
            <a:ext cx="73152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600" b="0" i="0">
                <a:solidFill>
                  <a:srgbClr val="2F6F8F"/>
                </a:solidFill>
                <a:latin typeface="Georgia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03720" y="1901952"/>
            <a:ext cx="438912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0F2A43"/>
                </a:solidFill>
                <a:latin typeface="Arial"/>
              </a:rPr>
              <a:t>Market Overview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424160" y="1920240"/>
            <a:ext cx="82296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[p.]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26480" y="2487168"/>
            <a:ext cx="5120640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Executive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medical office price, the six metrics a medical office buyer checks first, and key property data. Delete any metric you cannot support.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37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PRICE ESTIMATE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2011680"/>
            <a:ext cx="5120640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600" b="0" i="0">
                <a:solidFill>
                  <a:srgbClr val="B45309"/>
                </a:solidFill>
                <a:latin typeface="Georgia"/>
              </a:rPr>
              <a:t>[$ 0,000,000]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2880360"/>
            <a:ext cx="51206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PROPERTY DATA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40080" y="3154680"/>
          <a:ext cx="5303520" cy="243230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108960"/>
                <a:gridCol w="2194560"/>
              </a:tblGrid>
              <a:tr h="347472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Rentable building area (SF)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Campus proximity (on / adjacent / off campus)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Year built / renovated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Parking ratio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Specialized build-out (imaging, procedure rooms)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Expense structure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309360" y="1737360"/>
            <a:ext cx="521208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6B7280"/>
                </a:solidFill>
                <a:latin typeface="Arial"/>
              </a:rPr>
              <a:t>KEY METRICS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PRICE PER SF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61120" y="2057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61120" y="2057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144000" y="2130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IN-PLACE CAP RATE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0" y="2404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30936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30936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9224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OCCUPANCY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9224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61120" y="3200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961120" y="3200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144000" y="3273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WALT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0" y="3547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30936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630936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9224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HEALTH SYSTEM AFFILIATION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961120" y="4343400"/>
            <a:ext cx="2560320" cy="1005840"/>
          </a:xfrm>
          <a:prstGeom prst="rect">
            <a:avLst/>
          </a:prstGeom>
          <a:solidFill>
            <a:srgbClr val="F3F4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961120" y="4343400"/>
            <a:ext cx="54864" cy="100584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144000" y="4416552"/>
            <a:ext cx="22860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1" i="0">
                <a:solidFill>
                  <a:srgbClr val="6B7280"/>
                </a:solidFill>
                <a:latin typeface="Arial"/>
              </a:rPr>
              <a:t>TENANT IMPROVEMENT INVESTMENT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144000" y="4690872"/>
            <a:ext cx="2286000" cy="594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Georgia"/>
              </a:rPr>
              <a:t>[ 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Property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property: type, size, site, condition, amenities, recent improvements.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[Two to four sentences describing the property: type, size, location, condition.]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[Site and building details: stories, construction, parking, amenities.]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[Recent capital improvements, with dates.]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Photos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Six of your best property photos with short captions. Exterior first, then interiors and amenities.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1 and caption]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389120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2 and caption]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38159" y="178308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3 and caption]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4 and caption]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5 and caption]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38159" y="3703320"/>
            <a:ext cx="3566160" cy="17830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[Photo 6 and caption]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Area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surrounding area: submarket character, access, nearby anchors.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surrounding area: submarket character, access, nearby anchors.]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[Transit, highways and typical drive times.]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[Area image]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THE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Points of Interest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map with the property and the places a buyer or tenant cares about, with distances.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658368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[Map with the property and points of interest pinned]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79" y="1783080"/>
            <a:ext cx="4023360" cy="3840480"/>
          </a:xfrm>
          <a:prstGeom prst="rect">
            <a:avLst/>
          </a:prstGeom>
          <a:noFill/>
        </p:spPr>
        <p:txBody>
          <a:bodyPr wrap="square" lIns="36576" rIns="36576">
            <a:spAutoFit/>
          </a:bodyPr>
          <a:lstStyle/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1,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2,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3,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4, distance]</a:t>
            </a:r>
          </a:p>
          <a:p>
            <a:pPr marL="201168" indent="-201168">
              <a:lnSpc>
                <a:spcPct val="110000"/>
              </a:lnSpc>
              <a:spcAft>
                <a:spcPts val="600"/>
              </a:spcAft>
              <a:buChar char="•"/>
            </a:pPr>
            <a:r>
              <a:rPr sz="1400" b="0" i="0">
                <a:solidFill>
                  <a:srgbClr val="B45309"/>
                </a:solidFill>
                <a:latin typeface="Arial"/>
              </a:rPr>
              <a:t>[Point of interest 5, distance]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Tenant Roster by Specialty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row per suite, from the seller's roster. State the as-of date and the source.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4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264658"/>
                <a:gridCol w="1441146"/>
                <a:gridCol w="1441146"/>
                <a:gridCol w="1441146"/>
                <a:gridCol w="1441146"/>
                <a:gridCol w="1441146"/>
                <a:gridCol w="1441146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Tenant / practice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Specialty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Suite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Lease end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Physician count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1F2937"/>
                          </a:solidFill>
                          <a:latin typeface="Arial"/>
                        </a:rPr>
                        <a:t>Total / average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Healthcare Tenancy and Campus Context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Healthcare Tenancy and Campus Context: the medical office-specific detail buyers ask for next. Cite documents, not memory.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3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801075"/>
                <a:gridCol w="3055229"/>
                <a:gridCol w="3055229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Income and Expenses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Current and proforma income and expense lines down to NOI, from the seller's statements. Label proforma as proforma.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7315200" cy="36576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474720"/>
                <a:gridCol w="1920240"/>
                <a:gridCol w="1920240"/>
              </a:tblGrid>
              <a:tr h="45720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Current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Proforma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1]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[Income line 2]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1]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B45309"/>
                          </a:solidFill>
                          <a:latin typeface="Arial"/>
                        </a:rPr>
                        <a:t>[Expense category 2]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[($ 00,000)]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Total 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29600" y="1783080"/>
            <a:ext cx="329184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[Source of the figures and period covered.]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Operating Projections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Five-year projection of income, expenses and NOI. Label as projections and state growth assumptions.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201168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91872"/>
                <a:gridCol w="1583932"/>
                <a:gridCol w="1583932"/>
                <a:gridCol w="1583932"/>
                <a:gridCol w="1583932"/>
                <a:gridCol w="1583932"/>
              </a:tblGrid>
              <a:tr h="502920">
                <a:tc>
                  <a:txBody>
                    <a:bodyPr wrap="square"/>
                    <a:lstStyle/>
                    <a:p/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1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2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3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4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</a:rPr>
                        <a:t>Year 5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Effective gross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Operating expenses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[($ 000,000)]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1300" b="1" i="0">
                          <a:solidFill>
                            <a:srgbClr val="1F2937"/>
                          </a:solidFill>
                          <a:latin typeface="Arial"/>
                        </a:rPr>
                        <a:t>Net operating income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 i="0">
                          <a:solidFill>
                            <a:srgbClr val="B45309"/>
                          </a:solidFill>
                          <a:latin typeface="Arial"/>
                        </a:rPr>
                        <a:t>[$ 000,000]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FINANCIALS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Assumptions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Every assumption behind the medical office projections, so a buyer can check your math.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6949440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3291840"/>
                <a:gridCol w="1463040"/>
                <a:gridCol w="2194560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Assumption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Renewal probability for specialty tenants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TI allowance and unamortized TI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Downtime on rollover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Expense recoveries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Rent escalations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Exit cap rate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Medical Office sales close to the subject in size, age and tenancy. Cite the source and sale dates; add an averages row and the subject.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70324"/>
                <a:gridCol w="1881299"/>
                <a:gridCol w="1222844"/>
                <a:gridCol w="1222844"/>
                <a:gridCol w="1222844"/>
                <a:gridCol w="1222844"/>
                <a:gridCol w="1222844"/>
                <a:gridCol w="1222844"/>
                <a:gridCol w="122284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Building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Year built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Sale price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Price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Cap rate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Occupancy at sale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 i="0">
                          <a:solidFill>
                            <a:srgbClr val="FFFFFF"/>
                          </a:solidFill>
                          <a:latin typeface="Arial"/>
                        </a:rPr>
                        <a:t>Health system tenant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SALE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Sale Comps Detailed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page per comp: photo and facts. Repeat this page for each comp.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3657600" cy="237744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[Comp photo]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4480560" y="1783080"/>
          <a:ext cx="7040880" cy="3072384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926080"/>
                <a:gridCol w="4114800"/>
              </a:tblGrid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Detail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B45309"/>
                          </a:solidFill>
                          <a:latin typeface="Arial"/>
                        </a:rPr>
                        <a:t>[Comp name, address]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Built/Renovated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Units / Rentable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Sale price / date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Price per unit / per area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Cap rate / GRM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Lot size / unit type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RENT COMPARABLES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Rent Comps Summary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Competing medical office properties' rents or rates beside the subject, with the same basis (NNN, full service, per month) in every row.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1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518046"/>
                <a:gridCol w="1678697"/>
                <a:gridCol w="1678697"/>
                <a:gridCol w="1678697"/>
                <a:gridCol w="1678697"/>
                <a:gridCol w="1678697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Property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Campus status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Suite size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Asking rent per SF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Expense basis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 i="0">
                          <a:solidFill>
                            <a:srgbClr val="FFFFFF"/>
                          </a:solidFill>
                          <a:latin typeface="Arial"/>
                        </a:rPr>
                        <a:t>TI package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Market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The medical office market in the submarket and metro, with the source and date of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40080" y="1783080"/>
          <a:ext cx="10911532" cy="32004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166222"/>
                <a:gridCol w="1785523"/>
                <a:gridCol w="1785523"/>
                <a:gridCol w="3174264"/>
              </a:tblGrid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Metric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Submarket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Metro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Source / date</a:t>
                      </a:r>
                    </a:p>
                  </a:txBody>
                  <a:tcPr marL="73152" marR="73152" marT="27432" marB="27432" anchor="ctr">
                    <a:solidFill>
                      <a:srgbClr val="0F2A43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Submarket medical office vacancy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Average asking rent per SF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Hospital and health system presence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Population age 65 and over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Physician supply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1F2937"/>
                          </a:solidFill>
                          <a:latin typeface="Arial"/>
                        </a:rPr>
                        <a:t>Outpatient care trend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B45309"/>
                          </a:solidFill>
                          <a:latin typeface="Arial"/>
                        </a:rPr>
                        <a:t>[Source, Mon YYYY]</a:t>
                      </a:r>
                    </a:p>
                  </a:txBody>
                  <a:tcPr marL="73152" marR="73152" marT="27432" marB="27432" anchor="ctr"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MARKET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City 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A short description of the city and metro economy. Source and date every statistic.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1783080"/>
            <a:ext cx="5486400" cy="38404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[Describe the city and metro: economy, growth, why it matters to a buyer.]</a:t>
            </a:r>
          </a:p>
          <a:p>
            <a:pPr algn="l">
              <a:lnSpc>
                <a:spcPct val="120000"/>
              </a:lnSpc>
              <a:spcAft>
                <a:spcPts val="1200"/>
              </a:spcAft>
            </a:pPr>
            <a:r>
              <a:rPr sz="1500" b="0" i="0">
                <a:solidFill>
                  <a:srgbClr val="B45309"/>
                </a:solidFill>
                <a:latin typeface="Arial"/>
              </a:rPr>
              <a:t>[Source and date for every statistic.]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0" y="1783080"/>
            <a:ext cx="4937760" cy="3840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[Decorative photo]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73152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100" b="1" i="0">
                <a:solidFill>
                  <a:srgbClr val="2F6F8F"/>
                </a:solidFill>
                <a:latin typeface="Arial"/>
              </a:rPr>
              <a:t>ADVISORY BIOS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0080"/>
            <a:ext cx="10911535" cy="7315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000" b="0" i="0">
                <a:solidFill>
                  <a:srgbClr val="0F2A43"/>
                </a:solidFill>
                <a:latin typeface="Georgia"/>
              </a:rPr>
              <a:t>Advisory Bio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389888"/>
            <a:ext cx="822960" cy="4572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11535" cy="9144"/>
          </a:xfrm>
          <a:prstGeom prst="rect">
            <a:avLst/>
          </a:prstGeom>
          <a:solidFill>
            <a:srgbClr val="D1D5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00800"/>
            <a:ext cx="822960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0">
                <a:solidFill>
                  <a:srgbClr val="B45309"/>
                </a:solidFill>
                <a:latin typeface="Arial"/>
              </a:rPr>
              <a:t>[Property Name]</a:t>
            </a:r>
            <a:r>
              <a:rPr sz="1000" b="0" i="0">
                <a:solidFill>
                  <a:srgbClr val="6B7280"/>
                </a:solidFill>
                <a:latin typeface="Arial"/>
              </a:rPr>
              <a:t>  ·  Medical Office Offering Memorandum  ·  Confidential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400800"/>
            <a:ext cx="54864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rgbClr val="6B7280"/>
                </a:solidFill>
                <a:latin typeface="Arial"/>
              </a:rPr>
              <a:t>‹#›</a:t>
            </a:fld>
          </a:p>
        </p:txBody>
      </p:sp>
      <p:sp>
        <p:nvSpPr>
          <p:cNvPr id="9" name="TextBox 8"/>
          <p:cNvSpPr txBox="1"/>
          <p:nvPr/>
        </p:nvSpPr>
        <p:spPr>
          <a:xfrm>
            <a:off x="640080" y="5788152"/>
            <a:ext cx="7498079" cy="5029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6B7280"/>
                </a:solidFill>
                <a:latin typeface="Arial"/>
              </a:rPr>
              <a:t>WHAT GOES HERE:  One block per advisor: headshot, contact details, license number and a short bio.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5788152"/>
            <a:ext cx="331927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1">
                <a:solidFill>
                  <a:srgbClr val="2F6F8F"/>
                </a:solidFill>
                <a:latin typeface="Arial"/>
                <a:hlinkClick r:id="rId2"/>
              </a:rPr>
              <a:t>Fill this page from your deal: try IntellCRE, free to start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7743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17920" y="1783080"/>
            <a:ext cx="1554480" cy="173736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55279" y="1783080"/>
            <a:ext cx="3657600" cy="17373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[Title]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[Phone  ·  Email]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0" i="0">
                <a:solidFill>
                  <a:srgbClr val="B45309"/>
                </a:solidFill>
                <a:latin typeface="Arial"/>
              </a:rPr>
              <a:t>[License #]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920" y="3703320"/>
            <a:ext cx="539496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[Short bio: experience, markets, specialties. Verified facts only.]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F6F8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14400"/>
            <a:ext cx="10058400" cy="4572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400" b="1" i="0">
                <a:solidFill>
                  <a:srgbClr val="BFD7E5"/>
                </a:solidFill>
                <a:latin typeface="Arial"/>
              </a:rPr>
              <a:t>CONTACT 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371600"/>
            <a:ext cx="1005840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3200" b="0" i="0">
                <a:solidFill>
                  <a:srgbClr val="B45309"/>
                </a:solidFill>
                <a:latin typeface="Georgia"/>
              </a:rPr>
              <a:t>[Main line, for example: Let's talk about [Property Name]</a:t>
            </a:r>
            <a:r>
              <a:rPr sz="3200" b="0" i="0">
                <a:solidFill>
                  <a:srgbClr val="FFFFFF"/>
                </a:solidFill>
                <a:latin typeface="Georgia"/>
              </a:rPr>
              <a:t>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468880"/>
            <a:ext cx="1005840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800" b="0" i="0">
                <a:solidFill>
                  <a:srgbClr val="B45309"/>
                </a:solidFill>
                <a:latin typeface="Arial"/>
              </a:rPr>
              <a:t>[Secondary line]</a:t>
            </a:r>
          </a:p>
        </p:txBody>
      </p:sp>
      <p:sp>
        <p:nvSpPr>
          <p:cNvPr id="7" name="Rectangle 6"/>
          <p:cNvSpPr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solidFill>
            <a:srgbClr val="F3F4F6"/>
          </a:solidFill>
          <a:ln w="9525">
            <a:solidFill>
              <a:srgbClr val="D1D5D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3383280"/>
            <a:ext cx="1371600" cy="1554480"/>
          </a:xfrm>
          <a:prstGeom prst="rect">
            <a:avLst/>
          </a:prstGeom>
          <a:noFill/>
        </p:spPr>
        <p:txBody>
          <a:bodyPr wrap="square" anchor="ctr" lIns="36576" rIns="36576" tIns="18288" bIns="18288">
            <a:spAutoFit/>
          </a:bodyPr>
          <a:lstStyle/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sz="1100" b="0" i="0">
                <a:solidFill>
                  <a:srgbClr val="B45309"/>
                </a:solidFill>
                <a:latin typeface="Arial"/>
              </a:rPr>
              <a:t>[Headshot]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06240" y="5029200"/>
            <a:ext cx="2926080" cy="9144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[Advisor Name]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200" b="0" i="0">
                <a:solidFill>
                  <a:srgbClr val="B45309"/>
                </a:solidFill>
                <a:latin typeface="Arial"/>
              </a:rPr>
              <a:t>[Phone  ·  Email]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0" y="3383280"/>
            <a:ext cx="3474720" cy="182880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[Message line]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[Office address]</a:t>
            </a:r>
          </a:p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300" b="0" i="0">
                <a:solidFill>
                  <a:srgbClr val="B45309"/>
                </a:solidFill>
                <a:latin typeface="Arial"/>
              </a:rPr>
              <a:t>[Website]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6035040"/>
            <a:ext cx="10058400" cy="36576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1000" b="0" i="1">
                <a:solidFill>
                  <a:srgbClr val="BFD7E5"/>
                </a:solidFill>
                <a:latin typeface="Arial"/>
              </a:rPr>
              <a:t>WHAT GOES HERE:  Your main call to action, advisor headshots and contacts, office address.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