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1887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5029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BFD7E5"/>
                </a:solidFill>
                <a:latin typeface="Arial"/>
              </a:rPr>
              <a:t>FOR SALE  ·  MULTIFAMILY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5" name="Rectangle 4"/>
          <p:cNvSpPr/>
          <p:nvPr/>
        </p:nvSpPr>
        <p:spPr>
          <a:xfrm>
            <a:off x="5623560" y="274320"/>
            <a:ext cx="1645920" cy="640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23560" y="274320"/>
            <a:ext cx="1645920" cy="640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[Logo]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88720"/>
            <a:ext cx="7772400" cy="301752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0" y="1188720"/>
            <a:ext cx="7772400" cy="3017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[Hero photo]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297680"/>
            <a:ext cx="67665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B45309"/>
                </a:solidFill>
                <a:latin typeface="Arial"/>
              </a:rPr>
              <a:t>[Street Address, City, State ZIP]</a:t>
            </a:r>
            <a:r>
              <a:rPr sz="1300" b="1" i="0">
                <a:solidFill>
                  <a:srgbClr val="0F2A43"/>
                </a:solidFill>
                <a:latin typeface="Arial"/>
              </a:rPr>
              <a:t>   ·   </a:t>
            </a:r>
            <a:r>
              <a:rPr sz="1300" b="1" i="0">
                <a:solidFill>
                  <a:srgbClr val="B45309"/>
                </a:solidFill>
                <a:latin typeface="Arial"/>
              </a:rPr>
              <a:t>[Asking price or 'Call for pricing']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4754880"/>
            <a:ext cx="2286000" cy="7772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4754880"/>
            <a:ext cx="54864" cy="7772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4828032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UNIT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102352"/>
            <a:ext cx="2011680" cy="365759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98648" y="4754880"/>
            <a:ext cx="2286000" cy="7772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898648" y="4754880"/>
            <a:ext cx="54864" cy="7772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81528" y="4828032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1528" y="5102352"/>
            <a:ext cx="2011680" cy="365759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94376" y="4754880"/>
            <a:ext cx="2286000" cy="7772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294376" y="4754880"/>
            <a:ext cx="54864" cy="7772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7256" y="4828032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PROFORMA CAP 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77256" y="5102352"/>
            <a:ext cx="2011680" cy="365759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5623560"/>
            <a:ext cx="2286000" cy="7772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5623560"/>
            <a:ext cx="54864" cy="7772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5696712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971032"/>
            <a:ext cx="2011680" cy="365759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898648" y="5623560"/>
            <a:ext cx="2286000" cy="7772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898648" y="5623560"/>
            <a:ext cx="54864" cy="7772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081528" y="5696712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IN-PLACE RENT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81528" y="5971032"/>
            <a:ext cx="2011680" cy="365759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94376" y="5623560"/>
            <a:ext cx="2286000" cy="7772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294376" y="5623560"/>
            <a:ext cx="54864" cy="7772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77256" y="5696712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LOSS-TO-LEASE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77256" y="5971032"/>
            <a:ext cx="2011680" cy="365759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6583680"/>
            <a:ext cx="3566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HIGHLIGHTS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6858000"/>
            <a:ext cx="3566160" cy="210312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400"/>
              </a:spcAft>
              <a:buChar char="•"/>
            </a:pPr>
            <a:r>
              <a:rPr sz="1050" b="0" i="0">
                <a:solidFill>
                  <a:srgbClr val="B45309"/>
                </a:solidFill>
                <a:latin typeface="Arial"/>
              </a:rPr>
              <a:t>[Highlight 1: one supporting fact]</a:t>
            </a:r>
          </a:p>
          <a:p>
            <a:pPr marL="201168" indent="-201168">
              <a:lnSpc>
                <a:spcPct val="110000"/>
              </a:lnSpc>
              <a:spcAft>
                <a:spcPts val="400"/>
              </a:spcAft>
              <a:buChar char="•"/>
            </a:pPr>
            <a:r>
              <a:rPr sz="1050" b="0" i="0">
                <a:solidFill>
                  <a:srgbClr val="B45309"/>
                </a:solidFill>
                <a:latin typeface="Arial"/>
              </a:rPr>
              <a:t>[Highlight 2: one supporting fact]</a:t>
            </a:r>
          </a:p>
          <a:p>
            <a:pPr marL="201168" indent="-201168">
              <a:lnSpc>
                <a:spcPct val="110000"/>
              </a:lnSpc>
              <a:spcAft>
                <a:spcPts val="400"/>
              </a:spcAft>
              <a:buChar char="•"/>
            </a:pPr>
            <a:r>
              <a:rPr sz="1050" b="0" i="0">
                <a:solidFill>
                  <a:srgbClr val="B45309"/>
                </a:solidFill>
                <a:latin typeface="Arial"/>
              </a:rPr>
              <a:t>[Highlight 3: one supporting fact]</a:t>
            </a:r>
          </a:p>
          <a:p>
            <a:pPr marL="201168" indent="-201168">
              <a:lnSpc>
                <a:spcPct val="110000"/>
              </a:lnSpc>
              <a:spcAft>
                <a:spcPts val="400"/>
              </a:spcAft>
              <a:buChar char="•"/>
            </a:pPr>
            <a:r>
              <a:rPr sz="1050" b="0" i="0">
                <a:solidFill>
                  <a:srgbClr val="B45309"/>
                </a:solidFill>
                <a:latin typeface="Arial"/>
              </a:rPr>
              <a:t>[Highlight 4: one supporting fact]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251960" y="6583680"/>
          <a:ext cx="3017520" cy="208483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828800"/>
                <a:gridCol w="118872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850" b="1" i="0">
                          <a:solidFill>
                            <a:srgbClr val="FFFFFF"/>
                          </a:solidFill>
                          <a:latin typeface="Arial"/>
                        </a:rPr>
                        <a:t>Property data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1F2937"/>
                          </a:solidFill>
                          <a:latin typeface="Arial"/>
                        </a:rPr>
                        <a:t>Unit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1F2937"/>
                          </a:solidFill>
                          <a:latin typeface="Arial"/>
                        </a:rPr>
                        <a:t>Net rentable SF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1F2937"/>
                          </a:solidFill>
                          <a:latin typeface="Arial"/>
                        </a:rPr>
                        <a:t>Average unit size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1F2937"/>
                          </a:solidFill>
                          <a:latin typeface="Arial"/>
                        </a:rPr>
                        <a:t>Parking ratio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502920" y="8869680"/>
            <a:ext cx="6766560" cy="4572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8915400"/>
            <a:ext cx="658368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 i="0">
                <a:solidFill>
                  <a:srgbClr val="B45309"/>
                </a:solidFill>
                <a:latin typeface="Arial"/>
              </a:rPr>
              <a:t>[Broker Name]</a:t>
            </a:r>
            <a:r>
              <a:rPr sz="1050" b="1" i="0">
                <a:solidFill>
                  <a:srgbClr val="0F2A43"/>
                </a:solidFill>
                <a:latin typeface="Arial"/>
              </a:rPr>
              <a:t>  ·  </a:t>
            </a:r>
            <a:r>
              <a:rPr sz="1050" b="1" i="0">
                <a:solidFill>
                  <a:srgbClr val="B45309"/>
                </a:solidFill>
                <a:latin typeface="Arial"/>
              </a:rPr>
              <a:t>[Phone]</a:t>
            </a:r>
            <a:r>
              <a:rPr sz="1050" b="1" i="0">
                <a:solidFill>
                  <a:srgbClr val="0F2A43"/>
                </a:solidFill>
                <a:latin typeface="Arial"/>
              </a:rPr>
              <a:t>  ·  </a:t>
            </a:r>
            <a:r>
              <a:rPr sz="1050" b="1" i="0">
                <a:solidFill>
                  <a:srgbClr val="B45309"/>
                </a:solidFill>
                <a:latin typeface="Arial"/>
              </a:rPr>
              <a:t>[Email]</a:t>
            </a:r>
            <a:r>
              <a:rPr sz="1050" b="1" i="0">
                <a:solidFill>
                  <a:srgbClr val="0F2A43"/>
                </a:solidFill>
                <a:latin typeface="Arial"/>
              </a:rPr>
              <a:t>  ·  </a:t>
            </a:r>
            <a:r>
              <a:rPr sz="1050" b="1" i="0">
                <a:solidFill>
                  <a:srgbClr val="B45309"/>
                </a:solidFill>
                <a:latin typeface="Arial"/>
              </a:rPr>
              <a:t>[Brokerage]</a:t>
            </a:r>
            <a:r>
              <a:rPr sz="1050" b="1" i="0">
                <a:solidFill>
                  <a:srgbClr val="0F2A43"/>
                </a:solidFill>
                <a:latin typeface="Arial"/>
              </a:rPr>
              <a:t>  ·  </a:t>
            </a:r>
            <a:r>
              <a:rPr sz="1050" b="1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9418320"/>
            <a:ext cx="676656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00" b="0" i="1">
                <a:solidFill>
                  <a:srgbClr val="6B7280"/>
                </a:solidFill>
                <a:latin typeface="Arial"/>
              </a:rPr>
              <a:t>WHAT GOES HERE:  One page a multifamily owner or buyer can read in a minute: photo, price, the six metrics, four highlights, key data, contact.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973836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