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772400" cy="5669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7772400" cy="5669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[Hero photo of the property]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669280"/>
            <a:ext cx="7772400" cy="73152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5989320"/>
            <a:ext cx="36576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 i="0">
                <a:solidFill>
                  <a:srgbClr val="BFD7E5"/>
                </a:solidFill>
                <a:latin typeface="Arial"/>
              </a:rPr>
              <a:t>FOR LEASE  ·  MULTIFAMILY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55080"/>
            <a:ext cx="676656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7269480"/>
            <a:ext cx="676656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7863840"/>
            <a:ext cx="6766560" cy="822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[Headline: what is available, for example the apartment homes and total size]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[Rent basis: monthly rent per unit]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7800" y="365760"/>
            <a:ext cx="2011680" cy="73152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57800" y="365760"/>
            <a:ext cx="201168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9098280"/>
            <a:ext cx="67665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0" i="1">
                <a:solidFill>
                  <a:srgbClr val="BFD7E5"/>
                </a:solidFill>
                <a:latin typeface="Arial"/>
              </a:rPr>
              <a:t>WHAT GOES HERE:  The hero photo, the property name and address, and one line on what is available.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950976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FFFFF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2F6F8F"/>
                </a:solidFill>
                <a:latin typeface="Arial"/>
              </a:rPr>
              <a:t>MULTIFAMILY · PAGE 2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94360"/>
            <a:ext cx="6766560" cy="6400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0F2A43"/>
                </a:solidFill>
                <a:latin typeface="Georgia"/>
              </a:rPr>
              <a:t>Availability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34440"/>
            <a:ext cx="73152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9235440"/>
            <a:ext cx="7772400" cy="82296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9281160"/>
            <a:ext cx="67665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0" i="1">
                <a:solidFill>
                  <a:srgbClr val="6B7280"/>
                </a:solidFill>
                <a:latin typeface="Arial"/>
              </a:rPr>
              <a:t>WHAT GOES HERE:  Every available apartment homes: size, rate and date. Use one rate basis (monthly rent per unit) in every row.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6926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554480"/>
          <a:ext cx="6766558" cy="45262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1424538"/>
                <a:gridCol w="1068404"/>
                <a:gridCol w="1068404"/>
                <a:gridCol w="1068404"/>
                <a:gridCol w="1068404"/>
                <a:gridCol w="1068404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Beds / baths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Monthly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Available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terms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" y="6400800"/>
            <a:ext cx="676656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[Total available and largest contiguous space, if applicable.]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[Lease terms offered: length, escalations, concessions.]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2F6F8F"/>
                </a:solidFill>
                <a:latin typeface="Arial"/>
              </a:rPr>
              <a:t>MULTIFAMILY · PAGE 3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94360"/>
            <a:ext cx="6766560" cy="6400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0F2A43"/>
                </a:solidFill>
                <a:latin typeface="Georgia"/>
              </a:rPr>
              <a:t>Highlights and Features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34440"/>
            <a:ext cx="73152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9235440"/>
            <a:ext cx="7772400" cy="82296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9281160"/>
            <a:ext cx="67665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0" i="1">
                <a:solidFill>
                  <a:srgbClr val="6B7280"/>
                </a:solidFill>
                <a:latin typeface="Arial"/>
              </a:rPr>
              <a:t>WHAT GOES HERE:  Five reasons a multifamily tenant should choose this property, then the community and unit features. Facts only.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6926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6766560" cy="29260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800"/>
              </a:spcAft>
              <a:buChar char="•"/>
            </a:pPr>
            <a:r>
              <a:rPr sz="1300" b="0" i="0">
                <a:solidFill>
                  <a:srgbClr val="B45309"/>
                </a:solidFill>
                <a:latin typeface="Arial"/>
              </a:rPr>
              <a:t>[Highlight 1: one supporting fact]</a:t>
            </a:r>
          </a:p>
          <a:p>
            <a:pPr marL="201168" indent="-201168">
              <a:lnSpc>
                <a:spcPct val="110000"/>
              </a:lnSpc>
              <a:spcAft>
                <a:spcPts val="800"/>
              </a:spcAft>
              <a:buChar char="•"/>
            </a:pPr>
            <a:r>
              <a:rPr sz="1300" b="0" i="0">
                <a:solidFill>
                  <a:srgbClr val="B45309"/>
                </a:solidFill>
                <a:latin typeface="Arial"/>
              </a:rPr>
              <a:t>[Highlight 2: one supporting fact]</a:t>
            </a:r>
          </a:p>
          <a:p>
            <a:pPr marL="201168" indent="-201168">
              <a:lnSpc>
                <a:spcPct val="110000"/>
              </a:lnSpc>
              <a:spcAft>
                <a:spcPts val="800"/>
              </a:spcAft>
              <a:buChar char="•"/>
            </a:pPr>
            <a:r>
              <a:rPr sz="1300" b="0" i="0">
                <a:solidFill>
                  <a:srgbClr val="B45309"/>
                </a:solidFill>
                <a:latin typeface="Arial"/>
              </a:rPr>
              <a:t>[Highlight 3: one supporting fact]</a:t>
            </a:r>
          </a:p>
          <a:p>
            <a:pPr marL="201168" indent="-201168">
              <a:lnSpc>
                <a:spcPct val="110000"/>
              </a:lnSpc>
              <a:spcAft>
                <a:spcPts val="800"/>
              </a:spcAft>
              <a:buChar char="•"/>
            </a:pPr>
            <a:r>
              <a:rPr sz="1300" b="0" i="0">
                <a:solidFill>
                  <a:srgbClr val="B45309"/>
                </a:solidFill>
                <a:latin typeface="Arial"/>
              </a:rPr>
              <a:t>[Highlight 4: one supporting fact]</a:t>
            </a:r>
          </a:p>
          <a:p>
            <a:pPr marL="201168" indent="-201168">
              <a:lnSpc>
                <a:spcPct val="110000"/>
              </a:lnSpc>
              <a:spcAft>
                <a:spcPts val="800"/>
              </a:spcAft>
              <a:buChar char="•"/>
            </a:pPr>
            <a:r>
              <a:rPr sz="1300" b="0" i="0">
                <a:solidFill>
                  <a:srgbClr val="B45309"/>
                </a:solidFill>
                <a:latin typeface="Arial"/>
              </a:rPr>
              <a:t>[Highlight 5: one supporting fact]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572000"/>
            <a:ext cx="4572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COMMUNITY AND UNIT FEATURES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2920" y="4892040"/>
          <a:ext cx="676656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34747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Feature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937"/>
                          </a:solidFill>
                          <a:latin typeface="Arial"/>
                        </a:rPr>
                        <a:t>Unit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937"/>
                          </a:solidFill>
                          <a:latin typeface="Arial"/>
                        </a:rPr>
                        <a:t>Net rentable SF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937"/>
                          </a:solidFill>
                          <a:latin typeface="Arial"/>
                        </a:rPr>
                        <a:t>Average unit size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937"/>
                          </a:solidFill>
                          <a:latin typeface="Arial"/>
                        </a:rPr>
                        <a:t>Parking ratio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1F2937"/>
                          </a:solidFill>
                          <a:latin typeface="Arial"/>
                        </a:rPr>
                        <a:t>Utilities (RUBS / master-metered)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2F6F8F"/>
                </a:solidFill>
                <a:latin typeface="Arial"/>
              </a:rPr>
              <a:t>MULTIFAMILY · PAGE 4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94360"/>
            <a:ext cx="6766560" cy="6400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0F2A43"/>
                </a:solidFill>
                <a:latin typeface="Georgia"/>
              </a:rPr>
              <a:t>Plans and 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34440"/>
            <a:ext cx="73152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9235440"/>
            <a:ext cx="7772400" cy="82296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9281160"/>
            <a:ext cx="67665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0" i="1">
                <a:solidFill>
                  <a:srgbClr val="6B7280"/>
                </a:solidFill>
                <a:latin typeface="Arial"/>
              </a:rPr>
              <a:t>WHAT GOES HERE:  A floor plan, site plan or unit plan for the available space, plus up to four photos. Label dimensions only if verified.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6926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554480"/>
            <a:ext cx="6766560" cy="32918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554480"/>
            <a:ext cx="6766560" cy="32918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[Floor plan, site plan or unit plan]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5029200"/>
            <a:ext cx="352044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5029200"/>
            <a:ext cx="352044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5029200"/>
            <a:ext cx="352044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14800" y="5029200"/>
            <a:ext cx="352044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6949440"/>
            <a:ext cx="352044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6949440"/>
            <a:ext cx="352044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0" y="6949440"/>
            <a:ext cx="352044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114800" y="6949440"/>
            <a:ext cx="352044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65760"/>
            <a:ext cx="4572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2F6F8F"/>
                </a:solidFill>
                <a:latin typeface="Arial"/>
              </a:rPr>
              <a:t>MULTIFAMILY · PAGE 5 OF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94360"/>
            <a:ext cx="6766560" cy="6400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0F2A43"/>
                </a:solidFill>
                <a:latin typeface="Georgia"/>
              </a:rPr>
              <a:t>Location and Contact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34440"/>
            <a:ext cx="73152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9235440"/>
            <a:ext cx="7772400" cy="82296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9281160"/>
            <a:ext cx="67665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850" b="0" i="1">
                <a:solidFill>
                  <a:srgbClr val="6B7280"/>
                </a:solidFill>
                <a:latin typeface="Arial"/>
              </a:rPr>
              <a:t>WHAT GOES HERE:  A map, drive times, nearby demand, and the leasing contacts. Source every market statistic.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6926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554480"/>
            <a:ext cx="6766560" cy="2926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554480"/>
            <a:ext cx="6766560" cy="2926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[Location map with the property pinned]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2920" y="4663440"/>
          <a:ext cx="4389118" cy="2304288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377439"/>
                <a:gridCol w="2011679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950" b="1" i="0">
                          <a:solidFill>
                            <a:srgbClr val="FFFFFF"/>
                          </a:solidFill>
                          <a:latin typeface="Arial"/>
                        </a:rPr>
                        <a:t>Market 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937"/>
                          </a:solidFill>
                          <a:latin typeface="Arial"/>
                        </a:rPr>
                        <a:t>Submarket occupancy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937"/>
                          </a:solidFill>
                          <a:latin typeface="Arial"/>
                        </a:rPr>
                        <a:t>Average asking rent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937"/>
                          </a:solidFill>
                          <a:latin typeface="Arial"/>
                        </a:rPr>
                        <a:t>Rent growth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937"/>
                          </a:solidFill>
                          <a:latin typeface="Arial"/>
                        </a:rPr>
                        <a:t>Units under construction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1F2937"/>
                          </a:solidFill>
                          <a:latin typeface="Arial"/>
                        </a:rPr>
                        <a:t>Renter share of households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120640" y="4663440"/>
            <a:ext cx="2148840" cy="310896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0" y="4754880"/>
            <a:ext cx="1965960" cy="29260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FFFFFF"/>
                </a:solidFill>
                <a:latin typeface="Arial"/>
              </a:rPr>
              <a:t>LEASING CONTACT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[Broker Name]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[Phone]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[Email]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[License #]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[Brokerage]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