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LAND OFFERING MEMORANDUM]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Land Offering Memorandum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Land Offering Memorandum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Table of 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Section names and page numbers. IntellCRE generates this page for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The Asset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7432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8163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Financials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28346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4015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6576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37307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Sale Comparables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3749039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159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5720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19" y="46451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Rent Comparables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46634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2303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Market Overview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264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land price, the six metrics a land buyer checks first, and key property data. Delete any metric you cannot support.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PRICE ESTIMATE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12064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880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PROPERTY DATA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40080" y="3154680"/>
          <a:ext cx="5303520" cy="243230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108960"/>
                <a:gridCol w="219456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Site size (acres) and parcel numbers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Current zoning and permitted uses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Entitlement status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Access and frontage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Utilities (water, sewer, power, gas) and distance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Topography, flood zone and wetlands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309360" y="1737360"/>
            <a:ext cx="5212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KEY METRICS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ACRE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6112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6112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BUILDABLE SF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0936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ZONING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6112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6112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ENTITLEMENT STATUS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0936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UTILITIES TO SITE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6112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6112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SITE SIZE (ACRES)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surrounding area: submarket character, access, nearby anchors.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surrounding area: submarket character, access, nearby anchors.]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[Transit, highways and typical drive times.]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image]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Points of Interest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map with the property and the places a buyer or tenant cares about, with distances.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[Map with the property and points of interest pinned]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1783080"/>
            <a:ext cx="40233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1,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2,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3,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4,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5, distance]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Zoning and Entitlements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parcel,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609280"/>
                <a:gridCol w="1660450"/>
                <a:gridCol w="1660450"/>
                <a:gridCol w="1660450"/>
                <a:gridCol w="1660450"/>
                <a:gridCol w="166045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Status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Authority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Expiration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Notes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Utilities, Access and Site Constraints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Utilities, Access and Site Constraints: the land-specific detail buyers ask for next. Cite documents, not memory.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0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609280"/>
                <a:gridCol w="1660450"/>
                <a:gridCol w="1660450"/>
                <a:gridCol w="1660450"/>
                <a:gridCol w="1660450"/>
                <a:gridCol w="166045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Provider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Location / distance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Capacity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Cost to extend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Source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Development Budget and Carry Costs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Known site costs: offsite improvements, utility extensions, impact fees, entitlement costs and annual carry. Label estimates.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3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144001"/>
                <a:gridCol w="1849412"/>
                <a:gridCol w="2774119"/>
                <a:gridCol w="3144001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Amount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Assumptions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Every assumption behind the land projections, so a buyer can check your math.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6949440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291840"/>
                <a:gridCol w="1463040"/>
                <a:gridCol w="219456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Assumption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Density or buildable SF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Time to entitlement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Offsite improvement costs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Impact fees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Carry cost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Absorption (if lots)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Land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Acres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Zoning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Entitlement status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acre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buildable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Land Lease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land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Acres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Lease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Annual ground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Escalations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land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Recent land sales nearby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Planned infrastructure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Permit activity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Population growth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Comparable zoning allowances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Absorption of finished lots or buildings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City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city and metro economy. Source and date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city and metro: economy, growth, why it matters to a buyer.]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[Source and date for every statistic.]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ADVISORY BIOS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Advisory Bio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Land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block per advisor: headshot, contact details, license number and a short bio.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3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7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FD7E5"/>
                </a:solidFill>
                <a:latin typeface="Arial"/>
              </a:rPr>
              <a:t>CONTACT 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B45309"/>
                </a:solidFill>
                <a:latin typeface="Georgia"/>
              </a:rPr>
              <a:t>[Main line, for example: Let's talk about [Property Name]</a:t>
            </a:r>
            <a:r>
              <a:rPr sz="3200" b="0" i="0">
                <a:solidFill>
                  <a:srgbClr val="FFFFFF"/>
                </a:solidFill>
                <a:latin typeface="Georgia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058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Arial"/>
              </a:rPr>
              <a:t>[Secondary line]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3383280"/>
            <a:ext cx="347472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[Message line]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[Website]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603504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Your main call to action, advisor headshots and contacts, office address.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