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914400" y="548640"/>
            <a:ext cx="2377440" cy="82296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548640"/>
            <a:ext cx="2377440" cy="8229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[Brokerage logo]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103120"/>
            <a:ext cx="91440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1" i="0">
                <a:solidFill>
                  <a:srgbClr val="B45309"/>
                </a:solidFill>
                <a:latin typeface="Arial"/>
              </a:rPr>
              <a:t>[Document title: INDUSTRIAL BROKER OPINION OF VALUE]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51460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Arial"/>
              </a:rPr>
              <a:t>[Highlight line, optional]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926080"/>
            <a:ext cx="10058400" cy="10972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800" b="0" i="0">
                <a:solidFill>
                  <a:srgbClr val="B45309"/>
                </a:solidFill>
                <a:latin typeface="Georgia"/>
              </a:rPr>
              <a:t>[Property Name]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02336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000" b="0" i="0">
                <a:solidFill>
                  <a:srgbClr val="B45309"/>
                </a:solidFill>
                <a:latin typeface="Arial"/>
              </a:rPr>
              <a:t>[Street Address, City, State ZIP]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52628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[Additional line, optional]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576072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BFD7E5"/>
                </a:solidFill>
                <a:latin typeface="Arial"/>
              </a:rPr>
              <a:t>WHAT GOES HERE:  Replace the logo box, the title lines, the property name and address (from the Cover Page settings). Leave a line blank to hide 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200" b="0" i="0">
                <a:solidFill>
                  <a:srgbClr val="0F2A43"/>
                </a:solidFill>
                <a:latin typeface="Georgia"/>
              </a:rPr>
              <a:t>How to use this template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280160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645920"/>
            <a:ext cx="6766560" cy="402336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Everything in </a:t>
            </a:r>
            <a:r>
              <a:rPr sz="1500" b="0" i="0">
                <a:solidFill>
                  <a:srgbClr val="B45309"/>
                </a:solidFill>
                <a:latin typeface="Arial"/>
              </a:rPr>
              <a:t>[square brackets]</a:t>
            </a:r>
            <a:r>
              <a:rPr sz="1500" b="0" i="0">
                <a:solidFill>
                  <a:srgbClr val="1F2937"/>
                </a:solidFill>
                <a:latin typeface="Arial"/>
              </a:rPr>
              <a:t> and amber is a placeholder. Replace it with your own facts.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Each page has a "What goes here" line at the bottom. Delete those lines (and this slide) before you send.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Recolor the navy and steel-blue shapes to your brokerage colors and add your logo.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Use only facts you can source. Label projections as projections. Never publish figures you cannot verify.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This template contains no real property data. The page order matches the default Industrial Broker Opinion of Value in IntellCRE.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0" y="1645920"/>
            <a:ext cx="3749039" cy="301752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46720" y="1828800"/>
            <a:ext cx="3200400" cy="12801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FFFFFF"/>
                </a:solidFill>
                <a:latin typeface="Georgia"/>
              </a:rPr>
              <a:t>Skip the typing.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0" y="2651760"/>
            <a:ext cx="3200400" cy="10972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FD7E5"/>
                </a:solidFill>
                <a:latin typeface="Arial"/>
              </a:rPr>
              <a:t>IntellCRE builds this Industrial Broker Opinion of Value from your deal documents. Free to start.</a:t>
            </a:r>
          </a:p>
        </p:txBody>
      </p:sp>
      <p:sp>
        <p:nvSpPr>
          <p:cNvPr id="9" name="Rectangle 8"/>
          <p:cNvSpPr/>
          <p:nvPr/>
        </p:nvSpPr>
        <p:spPr>
          <a:xfrm>
            <a:off x="8046720" y="3749039"/>
            <a:ext cx="3200400" cy="5486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0" y="3749039"/>
            <a:ext cx="320040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  <a:hlinkClick r:id="rId2"/>
              </a:rPr>
              <a:t>Try IntellCRE: app.intellcre.com/register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INTRO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Presented By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Industrial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Your brokerage details and counsel-approved confidentiality and disclaimer text.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2743200" cy="10972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2743200" cy="10972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[Brokerage logo]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3063240"/>
            <a:ext cx="3840480" cy="14630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[Brokerage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[Office address]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[Phone  ·  Website]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46320" y="1783080"/>
            <a:ext cx="6675120" cy="3749039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74920" y="1920240"/>
            <a:ext cx="62179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CONFIDENTIALITY AND DISCLAIMER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74920" y="2286000"/>
            <a:ext cx="6217920" cy="31089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[Insert your brokerage's counsel-approved confidentiality notice.]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[Insert your brokerage's counsel-approved disclaimer.]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OPINION OF VALUE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Executive Summary: Price Estimate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Industrial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Your concluded value and the range around it, with the metrics an owner of this type of property checks first. State the effective date.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37360"/>
            <a:ext cx="54864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CONCLUDED VALUE (OPINION OF VALUE)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2011680"/>
            <a:ext cx="548640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800" b="0" i="0">
                <a:solidFill>
                  <a:srgbClr val="B45309"/>
                </a:solidFill>
                <a:latin typeface="Georgia"/>
              </a:rPr>
              <a:t>[$ 0,000,000]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2971800"/>
            <a:ext cx="5486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6B7280"/>
                </a:solidFill>
                <a:latin typeface="Arial"/>
              </a:rPr>
              <a:t>Effective date: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[Month Day, Year]</a:t>
            </a:r>
            <a:r>
              <a:rPr sz="1300" b="0" i="0">
                <a:solidFill>
                  <a:srgbClr val="6B7280"/>
                </a:solidFill>
                <a:latin typeface="Arial"/>
              </a:rPr>
              <a:t>    Range: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[$ low]</a:t>
            </a:r>
            <a:r>
              <a:rPr sz="1300" b="0" i="0">
                <a:solidFill>
                  <a:srgbClr val="6B7280"/>
                </a:solidFill>
                <a:latin typeface="Arial"/>
              </a:rPr>
              <a:t> to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[$ high]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3977639"/>
            <a:ext cx="5486400" cy="128016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737360" y="3977639"/>
            <a:ext cx="3291840" cy="128016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319272" y="3840480"/>
            <a:ext cx="128016" cy="40233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297680"/>
            <a:ext cx="5486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6B7280"/>
                </a:solidFill>
                <a:latin typeface="Arial"/>
              </a:rPr>
              <a:t>Low  ·  Concluded  ·  High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675120" y="1783080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675120" y="1783080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0" y="1856231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PRICE PER SF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0" y="2130552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144000" y="1783080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9144000" y="1783080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326880" y="1856231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IN-PLACE CAP RATE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26880" y="2130552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675120" y="3063239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675120" y="3063239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858000" y="3136391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OCCUPANCY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58000" y="3410711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0" name="Rectangle 29"/>
          <p:cNvSpPr/>
          <p:nvPr/>
        </p:nvSpPr>
        <p:spPr>
          <a:xfrm>
            <a:off x="9144000" y="3063239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9144000" y="3063239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326880" y="3136391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WALT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26880" y="3410711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675120" y="4343400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675120" y="4343400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0" y="4416552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IN-PLACE VS MARKET RENT (NNN)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858000" y="4690872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8" name="Rectangle 37"/>
          <p:cNvSpPr/>
          <p:nvPr/>
        </p:nvSpPr>
        <p:spPr>
          <a:xfrm>
            <a:off x="9144000" y="4343400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9144000" y="4343400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9326880" y="4416552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CLEAR HEIGHT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326880" y="4690872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Property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Industrial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 short description of the property: type, size, site, condition, amenities, recent improvements.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5486400" cy="38404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[Two to four sentences describing the property: type, size, location, condition.]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[Site and building details: stories, construction, parking, amenities.]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[Recent capital improvements, with dates.]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[Decorative photo]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Photos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Industrial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Six of your best property photos with short captions. Exterior first, then interiors and amenities.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1 and caption]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89120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389120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2 and caption]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38159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38159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3 and caption]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0080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4 and caption]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389120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389120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5 and caption]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138159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38159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6 and caption]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Building Specifications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Industrial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row per bay, from the seller's roster. State the as-of date and the source.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4" cy="307238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264658"/>
                <a:gridCol w="1441146"/>
                <a:gridCol w="1441146"/>
                <a:gridCol w="1441146"/>
                <a:gridCol w="1441146"/>
                <a:gridCol w="1441146"/>
                <a:gridCol w="1441146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Building / bay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Clear height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Dock doors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Drive-ins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Office %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Power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Total / average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SALE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Sale Comps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Industrial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Industrial sales close to the subject in size, age and tenancy. Cite the source and sale dates; add an averages row and the subject.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1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470324"/>
                <a:gridCol w="1881299"/>
                <a:gridCol w="1222844"/>
                <a:gridCol w="1222844"/>
                <a:gridCol w="1222844"/>
                <a:gridCol w="1222844"/>
                <a:gridCol w="1222844"/>
                <a:gridCol w="1222844"/>
                <a:gridCol w="1222844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#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Property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Building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Year built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Clear height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Sale price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Price per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Cap rate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Occupancy at sale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SALE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Sale Comps Detailed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Industrial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page per comp: photo and facts. Repeat this page for each comp.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3657600" cy="237744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3657600" cy="237744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[Comp photo]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4480560" y="1783080"/>
          <a:ext cx="7040880" cy="307238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926080"/>
                <a:gridCol w="4114800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Detail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B45309"/>
                          </a:solidFill>
                          <a:latin typeface="Arial"/>
                        </a:rPr>
                        <a:t>[Comp name, address]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Built/Renovated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Units / Rentable area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Sale price / date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Price per unit / per area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Cap rate / GRM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Lot size / unit type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RENT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Rent Comps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Industrial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Competing industrial properties' rents or rates beside the subject, with the same basis (NNN, full service, per month) in every row.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1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518046"/>
                <a:gridCol w="1678697"/>
                <a:gridCol w="1678697"/>
                <a:gridCol w="1678697"/>
                <a:gridCol w="1678697"/>
                <a:gridCol w="1678697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Property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Size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Clear height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NNN asking rent per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Dock doors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Concessions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Income and Expenses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Industrial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Current and proforma income and expense lines down to NOI, from the seller's statements. Label proforma as proforma.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7315200" cy="36576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474720"/>
                <a:gridCol w="1920240"/>
                <a:gridCol w="1920240"/>
              </a:tblGrid>
              <a:tr h="457200"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Current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Proforma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[Income line 1]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[Income line 2]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Effective gross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[Expense category 1]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[Expense category 2]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Total operating expenses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Net operating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8229600" y="1783080"/>
            <a:ext cx="329184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[Source of the figures and period covered.]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OPINION OF VALUE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Valuation Approach and Reconciliation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Industrial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How you got to the number: the approaches used, their weights, and why. Say plainly that a BOV is not an appraisal.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6400800" cy="14630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1">
                <a:solidFill>
                  <a:srgbClr val="6B7280"/>
                </a:solidFill>
                <a:latin typeface="Arial"/>
              </a:rPr>
              <a:t>Income approach on NNN rents with a mark-to-market view on expiring leases, cross-checked with price per SF for buildings of similar clear height, dock count and age.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40080" y="3383280"/>
          <a:ext cx="6949440" cy="18288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084832"/>
                <a:gridCol w="1737360"/>
                <a:gridCol w="1042416"/>
                <a:gridCol w="2084832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Approach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Indicated value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Weight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Why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Income approach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[$ 0,000,000]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[00%]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Sales comparison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[$ 0,000,000]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[00%]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Concluded value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[$ 0,000,000]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1F2937"/>
                          </a:solidFill>
                          <a:latin typeface="Arial"/>
                        </a:rPr>
                        <a:t>100%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7955279" y="1783080"/>
            <a:ext cx="3566160" cy="384048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300" b="0" i="0">
                <a:solidFill>
                  <a:srgbClr val="1F2937"/>
                </a:solidFill>
                <a:latin typeface="Arial"/>
              </a:rPr>
              <a:t>Implied cap rate at concluded value: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[0.00%]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300" b="0" i="0">
                <a:solidFill>
                  <a:srgbClr val="1F2937"/>
                </a:solidFill>
                <a:latin typeface="Arial"/>
              </a:rPr>
              <a:t>Cap rate used in income approach: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[0.00%]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300" b="0" i="0">
                <a:solidFill>
                  <a:srgbClr val="1F2937"/>
                </a:solidFill>
                <a:latin typeface="Arial"/>
              </a:rPr>
              <a:t>Range: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[$ low]</a:t>
            </a:r>
            <a:r>
              <a:rPr sz="1300" b="0" i="0">
                <a:solidFill>
                  <a:srgbClr val="1F2937"/>
                </a:solidFill>
                <a:latin typeface="Arial"/>
              </a:rPr>
              <a:t> to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[$ high]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300" b="0" i="0">
                <a:solidFill>
                  <a:srgbClr val="1F2937"/>
                </a:solidFill>
                <a:latin typeface="Arial"/>
              </a:rPr>
              <a:t>Effective date: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[Month Day, Year]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MARKET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Market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Industrial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The industrial market in the submarket and metro, with the source and date of every statistic.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2" cy="32004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4166222"/>
                <a:gridCol w="1785523"/>
                <a:gridCol w="1785523"/>
                <a:gridCol w="3174264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Metric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Submarket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Metro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Source / date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Submarket vacancy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Average asking NNN rent per SF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Net absorption (12 mo)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Space under construction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Port / rail / interstate access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Rent growth (12 mo)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