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ALTERNATIVE &amp; SPECIALTY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Alternative &amp; Specialty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Alternative &amp; Specialty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OPERATING UNIT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 OR UTILIZATION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OPERATOR / TENANT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CONTRACT TERM REMAINING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REVENUE MODEL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Model and Revenue Streams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units of the operating asset,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Revenue stream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Utilization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Annual revenue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Contract / 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Alternative &amp; Specialty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Operating 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Asset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operating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Operator / 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alternative &amp; specialty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Asset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Operating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 or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Utilization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Value from the asset class's own metric (for example per bed, per bay or per MW) and an income approach on NOI after operator fees and capital reserves; state clearly which comps are truly comparable, because specialty comps are few.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alternative &amp; specialty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Demand drivers for this asset class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of comparable facilities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Regulatory environment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Operator landscape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Capital market appetite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transactions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